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84" r:id="rId4"/>
    <p:sldId id="271" r:id="rId5"/>
    <p:sldId id="257" r:id="rId6"/>
    <p:sldId id="266" r:id="rId7"/>
    <p:sldId id="265" r:id="rId8"/>
    <p:sldId id="267" r:id="rId9"/>
    <p:sldId id="268" r:id="rId10"/>
    <p:sldId id="269" r:id="rId11"/>
    <p:sldId id="260" r:id="rId12"/>
    <p:sldId id="261" r:id="rId13"/>
    <p:sldId id="262" r:id="rId14"/>
    <p:sldId id="258" r:id="rId15"/>
    <p:sldId id="285" r:id="rId16"/>
    <p:sldId id="293" r:id="rId17"/>
    <p:sldId id="294" r:id="rId18"/>
    <p:sldId id="295" r:id="rId19"/>
    <p:sldId id="298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C6815-8D97-429F-9C05-11CF92385D4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B86C-EEB0-4380-AB42-A86AB9EDA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CB76-235E-4797-A5E7-F219B4C7FF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Continuum</a:t>
            </a:r>
            <a:r>
              <a:rPr lang="en-US" baseline="0" dirty="0" smtClean="0"/>
              <a:t> between the aerosol and cloud measurements, since particles do not remain a constant size.  Dry aerosol particles grow </a:t>
            </a:r>
            <a:r>
              <a:rPr lang="en-US" baseline="0" dirty="0" err="1" smtClean="0"/>
              <a:t>hygroscopically</a:t>
            </a:r>
            <a:r>
              <a:rPr lang="en-US" baseline="0" dirty="0" smtClean="0"/>
              <a:t> when exposed to water vapor.  At RH &lt; 100% some particles can swell significantly and become haze particles.  Above 100% RH, the hygroscopic particles can then ‘activate’ and act as CCN, at which point they grow very quickly through condensation to become cloud droplets, which are typically 10-20 um in diameter.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C8D8E-040E-4CBA-88A0-62668C2F9B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3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9E9E-FCC4-46C9-81B5-001DA57B6E1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B39E-28D6-479F-AA2E-4FC3F692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and Aerosol size distributions </a:t>
            </a:r>
            <a:br>
              <a:rPr lang="en-US" dirty="0" smtClean="0"/>
            </a:br>
            <a:r>
              <a:rPr lang="en-US" dirty="0" smtClean="0"/>
              <a:t>and CCN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6969"/>
            <a:ext cx="9144000" cy="1655762"/>
          </a:xfrm>
        </p:spPr>
        <p:txBody>
          <a:bodyPr/>
          <a:lstStyle/>
          <a:p>
            <a:r>
              <a:rPr lang="en-US" dirty="0" smtClean="0"/>
              <a:t>Sara Lance</a:t>
            </a:r>
          </a:p>
          <a:p>
            <a:r>
              <a:rPr lang="en-US" dirty="0" smtClean="0"/>
              <a:t>WFM Pilot Study, Preliminary Observations</a:t>
            </a:r>
          </a:p>
          <a:p>
            <a:r>
              <a:rPr lang="en-US" dirty="0" smtClean="0"/>
              <a:t>Aug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7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9"/>
            <a:ext cx="12192000" cy="65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585" y="5846543"/>
            <a:ext cx="60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08/17/2017</a:t>
            </a:r>
          </a:p>
          <a:p>
            <a:r>
              <a:rPr lang="en-US" dirty="0" smtClean="0"/>
              <a:t>Ambient data, averaging over 26 scans at 0.4%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9585" y="5846543"/>
            <a:ext cx="60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08/17/2017</a:t>
            </a:r>
          </a:p>
          <a:p>
            <a:r>
              <a:rPr lang="en-US" dirty="0" smtClean="0"/>
              <a:t>Ambient data, averaging over 26 scans at 0.6%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9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585" y="5846543"/>
            <a:ext cx="60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08/17/2017</a:t>
            </a:r>
          </a:p>
          <a:p>
            <a:r>
              <a:rPr lang="en-US" dirty="0" smtClean="0"/>
              <a:t>Ambient data, averaging over 26 scans at 0.8%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5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9585" y="5846543"/>
            <a:ext cx="60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08/17/2017</a:t>
            </a:r>
          </a:p>
          <a:p>
            <a:r>
              <a:rPr lang="en-US" dirty="0" smtClean="0"/>
              <a:t>Ambient data, averaging over 26 scans at 1.0%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9585" y="5846543"/>
            <a:ext cx="526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08/21/2017</a:t>
            </a:r>
          </a:p>
          <a:p>
            <a:r>
              <a:rPr lang="en-US" dirty="0" smtClean="0"/>
              <a:t>Calibration data w/ AS, 1 scan at 0.6%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9585" y="5846543"/>
            <a:ext cx="60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08/17/2017</a:t>
            </a:r>
          </a:p>
          <a:p>
            <a:r>
              <a:rPr lang="en-US" dirty="0" smtClean="0"/>
              <a:t>Ambient data, averaging over 26 scans at 0.6%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8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9585" y="5846543"/>
            <a:ext cx="526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08/21/2017</a:t>
            </a:r>
          </a:p>
          <a:p>
            <a:r>
              <a:rPr lang="en-US" dirty="0" smtClean="0"/>
              <a:t>Calibration data w/ AS, 1 scan at 0.4% </a:t>
            </a:r>
            <a:r>
              <a:rPr lang="en-US" dirty="0" err="1" smtClean="0"/>
              <a:t>Supersaturation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0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SMCA (Scanning Mobility CCN Analysis)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368373"/>
            <a:ext cx="11528535" cy="412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585" y="5846543"/>
            <a:ext cx="60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08/17/2017</a:t>
            </a:r>
          </a:p>
          <a:p>
            <a:r>
              <a:rPr lang="en-US" dirty="0" smtClean="0"/>
              <a:t>Ambient data, averaging over 26 scans at 0.4% </a:t>
            </a:r>
            <a:r>
              <a:rPr lang="en-US" dirty="0" err="1" smtClean="0"/>
              <a:t>Supersaturation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Size-resolved CCN measurements = </a:t>
            </a:r>
            <a:br>
              <a:rPr lang="en-US" sz="3600" dirty="0" smtClean="0"/>
            </a:br>
            <a:r>
              <a:rPr lang="en-US" sz="3600" dirty="0" smtClean="0"/>
              <a:t>information about aerosol chemical composition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676" y="1825625"/>
            <a:ext cx="4810124" cy="4351338"/>
          </a:xfrm>
        </p:spPr>
        <p:txBody>
          <a:bodyPr/>
          <a:lstStyle/>
          <a:p>
            <a:r>
              <a:rPr lang="en-US" dirty="0" err="1" smtClean="0"/>
              <a:t>Hygroscopicity</a:t>
            </a:r>
            <a:r>
              <a:rPr lang="en-US" dirty="0" smtClean="0"/>
              <a:t> Parameter (kappa) for ammonium sulfate is ~0.6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O</a:t>
            </a:r>
            <a:r>
              <a:rPr lang="en-US" dirty="0" smtClean="0"/>
              <a:t>rganics compounds, kappa is typically &lt; 0.2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7757" y="6233761"/>
            <a:ext cx="31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Petters</a:t>
            </a:r>
            <a:r>
              <a:rPr lang="en-US" dirty="0" smtClean="0"/>
              <a:t> and </a:t>
            </a:r>
            <a:r>
              <a:rPr lang="en-US" dirty="0" err="1" smtClean="0"/>
              <a:t>Kreidenweis</a:t>
            </a:r>
            <a:r>
              <a:rPr lang="en-US" dirty="0" smtClean="0"/>
              <a:t>, 2007)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6" y="1475561"/>
            <a:ext cx="6023964" cy="47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7/79/Haze_over_China_25-06-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/>
          <a:stretch/>
        </p:blipFill>
        <p:spPr bwMode="auto">
          <a:xfrm>
            <a:off x="1524000" y="739742"/>
            <a:ext cx="9144000" cy="61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1"/>
            <a:ext cx="8839200" cy="739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00" dirty="0"/>
              <a:t>Aerosol Impacts: Climate (‘Global Dimming’)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027004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Haze blown off the Eastern coast of China, over Bo Hai Bay and the Yellow Sea</a:t>
            </a:r>
          </a:p>
        </p:txBody>
      </p:sp>
    </p:spTree>
    <p:extLst>
      <p:ext uri="{BB962C8B-B14F-4D97-AF65-F5344CB8AC3E}">
        <p14:creationId xmlns:p14="http://schemas.microsoft.com/office/powerpoint/2010/main" val="27200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325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German Study Comparing </a:t>
            </a:r>
            <a:r>
              <a:rPr lang="en-US" sz="3200" dirty="0" err="1" smtClean="0"/>
              <a:t>Hygroscopicity</a:t>
            </a:r>
            <a:r>
              <a:rPr lang="en-US" sz="3200" dirty="0"/>
              <a:t> </a:t>
            </a:r>
            <a:r>
              <a:rPr lang="en-US" sz="3200" dirty="0" smtClean="0"/>
              <a:t>Parameter (kappa)</a:t>
            </a:r>
            <a:br>
              <a:rPr lang="en-US" sz="3200" dirty="0" smtClean="0"/>
            </a:br>
            <a:r>
              <a:rPr lang="en-US" sz="3200" dirty="0" smtClean="0"/>
              <a:t>at upwind and downwind sites on </a:t>
            </a:r>
            <a:r>
              <a:rPr lang="en-US" sz="3200" b="1" dirty="0" smtClean="0">
                <a:solidFill>
                  <a:srgbClr val="0070C0"/>
                </a:solidFill>
              </a:rPr>
              <a:t>cloudy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clear-air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days </a:t>
            </a:r>
            <a:endParaRPr 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2" y="1690687"/>
            <a:ext cx="6509739" cy="44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6141" y="6232101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(Henning et al,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0746" y="2155092"/>
            <a:ext cx="1626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Full Cloud 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608" y="2155092"/>
            <a:ext cx="738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Non-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Cloud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2892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2.physics.ox.ac.uk/sites/default/files/images/nasa_amazonclouds.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 bwMode="auto">
          <a:xfrm>
            <a:off x="1524000" y="669701"/>
            <a:ext cx="9144000" cy="61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"/>
            <a:ext cx="8839200" cy="739741"/>
          </a:xfrm>
        </p:spPr>
        <p:txBody>
          <a:bodyPr>
            <a:noAutofit/>
          </a:bodyPr>
          <a:lstStyle/>
          <a:p>
            <a:pPr algn="l"/>
            <a:r>
              <a:rPr lang="en-US" sz="3700" dirty="0"/>
              <a:t>Aerosol Impacts: Climate (Effects on Clouds)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150" y="685801"/>
            <a:ext cx="2620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“Indirect Effect” of Aerosols on Climate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685801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More particles that act as “Cloud Condensation Nuclei” = clouds with a higher concentration of droplets</a:t>
            </a:r>
          </a:p>
        </p:txBody>
      </p:sp>
    </p:spTree>
    <p:extLst>
      <p:ext uri="{BB962C8B-B14F-4D97-AF65-F5344CB8AC3E}">
        <p14:creationId xmlns:p14="http://schemas.microsoft.com/office/powerpoint/2010/main" val="8486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27" y="182598"/>
            <a:ext cx="9053345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11" y="82634"/>
            <a:ext cx="10515600" cy="902201"/>
          </a:xfrm>
        </p:spPr>
        <p:txBody>
          <a:bodyPr/>
          <a:lstStyle/>
          <a:p>
            <a:r>
              <a:rPr lang="en-US" dirty="0" smtClean="0"/>
              <a:t>Summit Measurement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39658"/>
              </p:ext>
            </p:extLst>
          </p:nvPr>
        </p:nvGraphicFramePr>
        <p:xfrm>
          <a:off x="465222" y="984835"/>
          <a:ext cx="1088857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28">
                  <a:extLst>
                    <a:ext uri="{9D8B030D-6E8A-4147-A177-3AD203B41FA5}">
                      <a16:colId xmlns:a16="http://schemas.microsoft.com/office/drawing/2014/main" val="3663537809"/>
                    </a:ext>
                  </a:extLst>
                </a:gridCol>
                <a:gridCol w="876515">
                  <a:extLst>
                    <a:ext uri="{9D8B030D-6E8A-4147-A177-3AD203B41FA5}">
                      <a16:colId xmlns:a16="http://schemas.microsoft.com/office/drawing/2014/main" val="403420956"/>
                    </a:ext>
                  </a:extLst>
                </a:gridCol>
                <a:gridCol w="1757104">
                  <a:extLst>
                    <a:ext uri="{9D8B030D-6E8A-4147-A177-3AD203B41FA5}">
                      <a16:colId xmlns:a16="http://schemas.microsoft.com/office/drawing/2014/main" val="4018547025"/>
                    </a:ext>
                  </a:extLst>
                </a:gridCol>
                <a:gridCol w="2450296">
                  <a:extLst>
                    <a:ext uri="{9D8B030D-6E8A-4147-A177-3AD203B41FA5}">
                      <a16:colId xmlns:a16="http://schemas.microsoft.com/office/drawing/2014/main" val="3291126038"/>
                    </a:ext>
                  </a:extLst>
                </a:gridCol>
                <a:gridCol w="2574721">
                  <a:extLst>
                    <a:ext uri="{9D8B030D-6E8A-4147-A177-3AD203B41FA5}">
                      <a16:colId xmlns:a16="http://schemas.microsoft.com/office/drawing/2014/main" val="2165112283"/>
                    </a:ext>
                  </a:extLst>
                </a:gridCol>
                <a:gridCol w="2188514">
                  <a:extLst>
                    <a:ext uri="{9D8B030D-6E8A-4147-A177-3AD203B41FA5}">
                      <a16:colId xmlns:a16="http://schemas.microsoft.com/office/drawing/2014/main" val="3045004439"/>
                    </a:ext>
                  </a:extLst>
                </a:gridCol>
              </a:tblGrid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Aerosol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2528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Tail end of am clouds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DMA broken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03063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</a:t>
                      </a:r>
                      <a:r>
                        <a:rPr lang="en-US" baseline="0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DMA broken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203188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Number in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FSSP measurements down from 6-10am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DMA leaking, FSSP connectivity problem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00137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resolved, Calibration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39156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805429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84473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</a:t>
                      </a:r>
                      <a:r>
                        <a:rPr lang="en-US" baseline="0" dirty="0" smtClean="0"/>
                        <a:t>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r>
                        <a:rPr lang="en-US" baseline="0" dirty="0" smtClean="0"/>
                        <a:t> cloud sampling 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73740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41750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resolved, Calibration 10-11:30am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Hazy.</a:t>
                      </a:r>
                      <a:r>
                        <a:rPr lang="en-US" baseline="0" dirty="0" smtClean="0"/>
                        <a:t> Clear-air comparison with van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814082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39402"/>
                  </a:ext>
                </a:extLst>
              </a:tr>
              <a:tr h="337303">
                <a:tc>
                  <a:txBody>
                    <a:bodyPr/>
                    <a:lstStyle/>
                    <a:p>
                      <a:r>
                        <a:rPr lang="en-US" dirty="0" smtClean="0"/>
                        <a:t>Aug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resolved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4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5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141"/>
            <a:ext cx="12192000" cy="52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061" y="189331"/>
            <a:ext cx="10023413" cy="63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141"/>
            <a:ext cx="12192000" cy="52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4" y="96252"/>
            <a:ext cx="12003286" cy="66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3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490</Words>
  <Application>Microsoft Office PowerPoint</Application>
  <PresentationFormat>Widescreen</PresentationFormat>
  <Paragraphs>103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Cloud and Aerosol size distributions  and CCN activity</vt:lpstr>
      <vt:lpstr>PowerPoint Presentation</vt:lpstr>
      <vt:lpstr>Aerosol Impacts: Climate (Effects on Clouds)</vt:lpstr>
      <vt:lpstr>PowerPoint Presentation</vt:lpstr>
      <vt:lpstr>Summit Measurement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SMCA (Scanning Mobility CCN Analysis)</vt:lpstr>
      <vt:lpstr>SMCA (Scanning Mobility CCN Analysis)</vt:lpstr>
      <vt:lpstr>SMCA (Scanning Mobility CCN Analysis)</vt:lpstr>
      <vt:lpstr>SMCA (Scanning Mobility CCN Analysis)</vt:lpstr>
      <vt:lpstr>SMCA (Scanning Mobility CCN Analysis)</vt:lpstr>
      <vt:lpstr>SMCA (Scanning Mobility CCN Analysis)</vt:lpstr>
      <vt:lpstr>SMCA (Scanning Mobility CCN Analysis)</vt:lpstr>
      <vt:lpstr>SMCA (Scanning Mobility CCN Analysis)</vt:lpstr>
      <vt:lpstr>Size-resolved CCN measurements =  information about aerosol chemical composition</vt:lpstr>
      <vt:lpstr>German Study Comparing Hygroscopicity Parameter (kappa) at upwind and downwind sites on cloudy and clear-air days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</cp:lastModifiedBy>
  <cp:revision>25</cp:revision>
  <dcterms:created xsi:type="dcterms:W3CDTF">2017-08-24T13:06:55Z</dcterms:created>
  <dcterms:modified xsi:type="dcterms:W3CDTF">2017-08-29T19:26:08Z</dcterms:modified>
</cp:coreProperties>
</file>