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400" r:id="rId3"/>
    <p:sldId id="267" r:id="rId4"/>
    <p:sldId id="399" r:id="rId5"/>
    <p:sldId id="266" r:id="rId6"/>
    <p:sldId id="260" r:id="rId7"/>
    <p:sldId id="393" r:id="rId8"/>
    <p:sldId id="290" r:id="rId9"/>
    <p:sldId id="270" r:id="rId10"/>
    <p:sldId id="397" r:id="rId11"/>
    <p:sldId id="272" r:id="rId12"/>
    <p:sldId id="390" r:id="rId13"/>
    <p:sldId id="391" r:id="rId14"/>
    <p:sldId id="268" r:id="rId15"/>
    <p:sldId id="262" r:id="rId16"/>
    <p:sldId id="257" r:id="rId17"/>
    <p:sldId id="263" r:id="rId18"/>
    <p:sldId id="395" r:id="rId19"/>
    <p:sldId id="401" r:id="rId20"/>
    <p:sldId id="261" r:id="rId21"/>
    <p:sldId id="404" r:id="rId22"/>
    <p:sldId id="406" r:id="rId23"/>
    <p:sldId id="405" r:id="rId24"/>
    <p:sldId id="259" r:id="rId25"/>
    <p:sldId id="396" r:id="rId26"/>
    <p:sldId id="403" r:id="rId27"/>
    <p:sldId id="265"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BEB4"/>
    <a:srgbClr val="10EDF4"/>
    <a:srgbClr val="E65F77"/>
    <a:srgbClr val="B7C8CF"/>
    <a:srgbClr val="4A6197"/>
    <a:srgbClr val="475C91"/>
    <a:srgbClr val="4C6198"/>
    <a:srgbClr val="4E6399"/>
    <a:srgbClr val="4E639A"/>
    <a:srgbClr val="4D6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605" autoAdjust="0"/>
  </p:normalViewPr>
  <p:slideViewPr>
    <p:cSldViewPr snapToGrid="0">
      <p:cViewPr varScale="1">
        <p:scale>
          <a:sx n="68" d="100"/>
          <a:sy n="68" d="100"/>
        </p:scale>
        <p:origin x="5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011BA-E81E-4F2B-9F9E-C7A92F3C3A81}" type="datetimeFigureOut">
              <a:rPr lang="en-US" smtClean="0"/>
              <a:t>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7AA81-D8E8-4354-AEA3-2E08D0F55DC0}" type="slidenum">
              <a:rPr lang="en-US" smtClean="0"/>
              <a:t>‹#›</a:t>
            </a:fld>
            <a:endParaRPr lang="en-US"/>
          </a:p>
        </p:txBody>
      </p:sp>
    </p:spTree>
    <p:extLst>
      <p:ext uri="{BB962C8B-B14F-4D97-AF65-F5344CB8AC3E}">
        <p14:creationId xmlns:p14="http://schemas.microsoft.com/office/powerpoint/2010/main" val="67064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Collaborative field project funded by NSF that took place a little over one year ago.</a:t>
            </a:r>
          </a:p>
        </p:txBody>
      </p:sp>
      <p:sp>
        <p:nvSpPr>
          <p:cNvPr id="4" name="Slide Number Placeholder 3"/>
          <p:cNvSpPr>
            <a:spLocks noGrp="1"/>
          </p:cNvSpPr>
          <p:nvPr>
            <p:ph type="sldNum" sz="quarter" idx="5"/>
          </p:nvPr>
        </p:nvSpPr>
        <p:spPr/>
        <p:txBody>
          <a:bodyPr/>
          <a:lstStyle/>
          <a:p>
            <a:fld id="{B3A7AA81-D8E8-4354-AEA3-2E08D0F55DC0}" type="slidenum">
              <a:rPr lang="en-US" smtClean="0"/>
              <a:t>1</a:t>
            </a:fld>
            <a:endParaRPr lang="en-US"/>
          </a:p>
        </p:txBody>
      </p:sp>
    </p:spTree>
    <p:extLst>
      <p:ext uri="{BB962C8B-B14F-4D97-AF65-F5344CB8AC3E}">
        <p14:creationId xmlns:p14="http://schemas.microsoft.com/office/powerpoint/2010/main" val="77422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profiles driven by thermodynamics /turbulence</a:t>
            </a:r>
          </a:p>
        </p:txBody>
      </p:sp>
      <p:sp>
        <p:nvSpPr>
          <p:cNvPr id="4" name="Slide Number Placeholder 3"/>
          <p:cNvSpPr>
            <a:spLocks noGrp="1"/>
          </p:cNvSpPr>
          <p:nvPr>
            <p:ph type="sldNum" sz="quarter" idx="5"/>
          </p:nvPr>
        </p:nvSpPr>
        <p:spPr/>
        <p:txBody>
          <a:bodyPr/>
          <a:lstStyle/>
          <a:p>
            <a:fld id="{B3A7AA81-D8E8-4354-AEA3-2E08D0F55DC0}" type="slidenum">
              <a:rPr lang="en-US" smtClean="0"/>
              <a:t>16</a:t>
            </a:fld>
            <a:endParaRPr lang="en-US"/>
          </a:p>
        </p:txBody>
      </p:sp>
    </p:spTree>
    <p:extLst>
      <p:ext uri="{BB962C8B-B14F-4D97-AF65-F5344CB8AC3E}">
        <p14:creationId xmlns:p14="http://schemas.microsoft.com/office/powerpoint/2010/main" val="3353076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For the pilots to become comfortable flying under these conditions, they needed to fly in the vicinity of these clouds enough to realize that lead clouds are much more optically transparent than typical “cloud” conditions at lower latitudes, on account of their lower liquid water content and droplet number concentrations.  Pilots were able to get much lower into “sea smoke” or “low visibility patches” than into the thicker clouds downwind.  We designed flight plans so that the pilots would start off getting a close up view of the clouds before entering </a:t>
            </a:r>
            <a:r>
              <a:rPr lang="en-US" dirty="0" err="1">
                <a:latin typeface="+mj-lt"/>
              </a:rPr>
              <a:t>themThis</a:t>
            </a:r>
            <a:r>
              <a:rPr lang="en-US" dirty="0">
                <a:latin typeface="+mj-lt"/>
              </a:rPr>
              <a:t> turned out to be a winning strategy, later in the project.  If the pilots were not comfortable flying into the clouds because the clouds were too thick and low, we would at least get the upwind aerosol measurements (and potentially also the downwind aerosol measurements) in addition to the 3-dimensional thermodynamic structure of the clouds from the dropsonde data.</a:t>
            </a:r>
          </a:p>
          <a:p>
            <a:endParaRPr lang="en-US" dirty="0"/>
          </a:p>
        </p:txBody>
      </p:sp>
      <p:sp>
        <p:nvSpPr>
          <p:cNvPr id="4" name="Slide Number Placeholder 3"/>
          <p:cNvSpPr>
            <a:spLocks noGrp="1"/>
          </p:cNvSpPr>
          <p:nvPr>
            <p:ph type="sldNum" sz="quarter" idx="5"/>
          </p:nvPr>
        </p:nvSpPr>
        <p:spPr/>
        <p:txBody>
          <a:bodyPr/>
          <a:lstStyle/>
          <a:p>
            <a:fld id="{B3A7AA81-D8E8-4354-AEA3-2E08D0F55DC0}" type="slidenum">
              <a:rPr lang="en-US" smtClean="0"/>
              <a:t>19</a:t>
            </a:fld>
            <a:endParaRPr lang="en-US"/>
          </a:p>
        </p:txBody>
      </p:sp>
    </p:spTree>
    <p:extLst>
      <p:ext uri="{BB962C8B-B14F-4D97-AF65-F5344CB8AC3E}">
        <p14:creationId xmlns:p14="http://schemas.microsoft.com/office/powerpoint/2010/main" val="1434900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 spiraling up near the clouds to assess cloud top height and thickness, then flying over the clouds to drop sondes through them at the leading edge and further downwind, then dipping down into the clouds once they had assessed the clouds from multiple different angles. </a:t>
            </a:r>
            <a:endParaRPr lang="en-US" dirty="0"/>
          </a:p>
        </p:txBody>
      </p:sp>
      <p:sp>
        <p:nvSpPr>
          <p:cNvPr id="4" name="Slide Number Placeholder 3"/>
          <p:cNvSpPr>
            <a:spLocks noGrp="1"/>
          </p:cNvSpPr>
          <p:nvPr>
            <p:ph type="sldNum" sz="quarter" idx="5"/>
          </p:nvPr>
        </p:nvSpPr>
        <p:spPr/>
        <p:txBody>
          <a:bodyPr/>
          <a:lstStyle/>
          <a:p>
            <a:fld id="{B3A7AA81-D8E8-4354-AEA3-2E08D0F55DC0}" type="slidenum">
              <a:rPr lang="en-US" smtClean="0"/>
              <a:t>20</a:t>
            </a:fld>
            <a:endParaRPr lang="en-US"/>
          </a:p>
        </p:txBody>
      </p:sp>
    </p:spTree>
    <p:extLst>
      <p:ext uri="{BB962C8B-B14F-4D97-AF65-F5344CB8AC3E}">
        <p14:creationId xmlns:p14="http://schemas.microsoft.com/office/powerpoint/2010/main" val="2288058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open leads on the boundary layer structure was investigated using dropsondes, as further discussed in Jose Fuentes talk 14B.2 on Thursday at 11am in room 504.  An example is shown here with the upwind side of the </a:t>
            </a:r>
          </a:p>
        </p:txBody>
      </p:sp>
      <p:sp>
        <p:nvSpPr>
          <p:cNvPr id="4" name="Slide Number Placeholder 3"/>
          <p:cNvSpPr>
            <a:spLocks noGrp="1"/>
          </p:cNvSpPr>
          <p:nvPr>
            <p:ph type="sldNum" sz="quarter" idx="5"/>
          </p:nvPr>
        </p:nvSpPr>
        <p:spPr/>
        <p:txBody>
          <a:bodyPr/>
          <a:lstStyle/>
          <a:p>
            <a:fld id="{B3A7AA81-D8E8-4354-AEA3-2E08D0F55DC0}" type="slidenum">
              <a:rPr lang="en-US" smtClean="0"/>
              <a:t>24</a:t>
            </a:fld>
            <a:endParaRPr lang="en-US"/>
          </a:p>
        </p:txBody>
      </p:sp>
    </p:spTree>
    <p:extLst>
      <p:ext uri="{BB962C8B-B14F-4D97-AF65-F5344CB8AC3E}">
        <p14:creationId xmlns:p14="http://schemas.microsoft.com/office/powerpoint/2010/main" val="3054491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7AA81-D8E8-4354-AEA3-2E08D0F55DC0}" type="slidenum">
              <a:rPr lang="en-US" smtClean="0"/>
              <a:t>25</a:t>
            </a:fld>
            <a:endParaRPr lang="en-US"/>
          </a:p>
        </p:txBody>
      </p:sp>
    </p:spTree>
    <p:extLst>
      <p:ext uri="{BB962C8B-B14F-4D97-AF65-F5344CB8AC3E}">
        <p14:creationId xmlns:p14="http://schemas.microsoft.com/office/powerpoint/2010/main" val="2231088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7AA81-D8E8-4354-AEA3-2E08D0F55DC0}" type="slidenum">
              <a:rPr lang="en-US" smtClean="0"/>
              <a:t>26</a:t>
            </a:fld>
            <a:endParaRPr lang="en-US"/>
          </a:p>
        </p:txBody>
      </p:sp>
    </p:spTree>
    <p:extLst>
      <p:ext uri="{BB962C8B-B14F-4D97-AF65-F5344CB8AC3E}">
        <p14:creationId xmlns:p14="http://schemas.microsoft.com/office/powerpoint/2010/main" val="1353015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 availability. Invite to Collaborate with us</a:t>
            </a:r>
          </a:p>
        </p:txBody>
      </p:sp>
      <p:sp>
        <p:nvSpPr>
          <p:cNvPr id="4" name="Slide Number Placeholder 3"/>
          <p:cNvSpPr>
            <a:spLocks noGrp="1"/>
          </p:cNvSpPr>
          <p:nvPr>
            <p:ph type="sldNum" sz="quarter" idx="5"/>
          </p:nvPr>
        </p:nvSpPr>
        <p:spPr/>
        <p:txBody>
          <a:bodyPr/>
          <a:lstStyle/>
          <a:p>
            <a:fld id="{B3A7AA81-D8E8-4354-AEA3-2E08D0F55DC0}" type="slidenum">
              <a:rPr lang="en-US" smtClean="0"/>
              <a:t>27</a:t>
            </a:fld>
            <a:endParaRPr lang="en-US"/>
          </a:p>
        </p:txBody>
      </p:sp>
    </p:spTree>
    <p:extLst>
      <p:ext uri="{BB962C8B-B14F-4D97-AF65-F5344CB8AC3E}">
        <p14:creationId xmlns:p14="http://schemas.microsoft.com/office/powerpoint/2010/main" val="819681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7AA81-D8E8-4354-AEA3-2E08D0F55DC0}" type="slidenum">
              <a:rPr lang="en-US" smtClean="0"/>
              <a:t>2</a:t>
            </a:fld>
            <a:endParaRPr lang="en-US"/>
          </a:p>
        </p:txBody>
      </p:sp>
    </p:spTree>
    <p:extLst>
      <p:ext uri="{BB962C8B-B14F-4D97-AF65-F5344CB8AC3E}">
        <p14:creationId xmlns:p14="http://schemas.microsoft.com/office/powerpoint/2010/main" val="174763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(sample volume, image resolution and ice shatter artifacts have all improved).  Challenge of sampling Arctic lead clouds – very low over the ocean surface.  </a:t>
            </a:r>
            <a:endParaRPr lang="en-US" dirty="0"/>
          </a:p>
        </p:txBody>
      </p:sp>
      <p:sp>
        <p:nvSpPr>
          <p:cNvPr id="4" name="Slide Number Placeholder 3"/>
          <p:cNvSpPr>
            <a:spLocks noGrp="1"/>
          </p:cNvSpPr>
          <p:nvPr>
            <p:ph type="sldNum" sz="quarter" idx="5"/>
          </p:nvPr>
        </p:nvSpPr>
        <p:spPr/>
        <p:txBody>
          <a:bodyPr/>
          <a:lstStyle/>
          <a:p>
            <a:fld id="{B3A7AA81-D8E8-4354-AEA3-2E08D0F55DC0}" type="slidenum">
              <a:rPr lang="en-US" smtClean="0"/>
              <a:t>5</a:t>
            </a:fld>
            <a:endParaRPr lang="en-US"/>
          </a:p>
        </p:txBody>
      </p:sp>
    </p:spTree>
    <p:extLst>
      <p:ext uri="{BB962C8B-B14F-4D97-AF65-F5344CB8AC3E}">
        <p14:creationId xmlns:p14="http://schemas.microsoft.com/office/powerpoint/2010/main" val="25143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cloud flight focused on the Chukchi. Can clearly see the effect of the winds pushing the ice away from the shore and exposing the water to the atmosphere.  The sea ice and clouds forming here were more predictable day to day than any leads forming in the Beaufort sea, but we did have situations where lead clouds developed upwind of </a:t>
            </a:r>
            <a:r>
              <a:rPr lang="en-US" dirty="0" err="1"/>
              <a:t>Utqiagvik</a:t>
            </a:r>
            <a:r>
              <a:rPr lang="en-US" dirty="0"/>
              <a:t> in the Beaufort sea, preventing us from taking off.</a:t>
            </a:r>
          </a:p>
        </p:txBody>
      </p:sp>
      <p:sp>
        <p:nvSpPr>
          <p:cNvPr id="4" name="Slide Number Placeholder 3"/>
          <p:cNvSpPr>
            <a:spLocks noGrp="1"/>
          </p:cNvSpPr>
          <p:nvPr>
            <p:ph type="sldNum" sz="quarter" idx="5"/>
          </p:nvPr>
        </p:nvSpPr>
        <p:spPr/>
        <p:txBody>
          <a:bodyPr/>
          <a:lstStyle/>
          <a:p>
            <a:fld id="{B3A7AA81-D8E8-4354-AEA3-2E08D0F55DC0}" type="slidenum">
              <a:rPr lang="en-US" smtClean="0"/>
              <a:t>8</a:t>
            </a:fld>
            <a:endParaRPr lang="en-US"/>
          </a:p>
        </p:txBody>
      </p:sp>
    </p:spTree>
    <p:extLst>
      <p:ext uri="{BB962C8B-B14F-4D97-AF65-F5344CB8AC3E}">
        <p14:creationId xmlns:p14="http://schemas.microsoft.com/office/powerpoint/2010/main" val="414903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was actually the flight scientist onboard all the lead cloud flights, directing the King Air pilots to the clouds of interest.</a:t>
            </a:r>
          </a:p>
        </p:txBody>
      </p:sp>
      <p:sp>
        <p:nvSpPr>
          <p:cNvPr id="4" name="Slide Number Placeholder 3"/>
          <p:cNvSpPr>
            <a:spLocks noGrp="1"/>
          </p:cNvSpPr>
          <p:nvPr>
            <p:ph type="sldNum" sz="quarter" idx="5"/>
          </p:nvPr>
        </p:nvSpPr>
        <p:spPr/>
        <p:txBody>
          <a:bodyPr/>
          <a:lstStyle/>
          <a:p>
            <a:fld id="{B3A7AA81-D8E8-4354-AEA3-2E08D0F55DC0}" type="slidenum">
              <a:rPr lang="en-US" smtClean="0"/>
              <a:t>9</a:t>
            </a:fld>
            <a:endParaRPr lang="en-US"/>
          </a:p>
        </p:txBody>
      </p:sp>
    </p:spTree>
    <p:extLst>
      <p:ext uri="{BB962C8B-B14F-4D97-AF65-F5344CB8AC3E}">
        <p14:creationId xmlns:p14="http://schemas.microsoft.com/office/powerpoint/2010/main" val="3909038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was actually the flight scientist onboard all the lead cloud flights, directing the King Air pilots to the clouds of interest.</a:t>
            </a:r>
          </a:p>
        </p:txBody>
      </p:sp>
      <p:sp>
        <p:nvSpPr>
          <p:cNvPr id="4" name="Slide Number Placeholder 3"/>
          <p:cNvSpPr>
            <a:spLocks noGrp="1"/>
          </p:cNvSpPr>
          <p:nvPr>
            <p:ph type="sldNum" sz="quarter" idx="5"/>
          </p:nvPr>
        </p:nvSpPr>
        <p:spPr/>
        <p:txBody>
          <a:bodyPr/>
          <a:lstStyle/>
          <a:p>
            <a:fld id="{B3A7AA81-D8E8-4354-AEA3-2E08D0F55DC0}" type="slidenum">
              <a:rPr lang="en-US" smtClean="0"/>
              <a:t>10</a:t>
            </a:fld>
            <a:endParaRPr lang="en-US"/>
          </a:p>
        </p:txBody>
      </p:sp>
    </p:spTree>
    <p:extLst>
      <p:ext uri="{BB962C8B-B14F-4D97-AF65-F5344CB8AC3E}">
        <p14:creationId xmlns:p14="http://schemas.microsoft.com/office/powerpoint/2010/main" val="348613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12</a:t>
            </a:fld>
            <a:endParaRPr lang="en-US" dirty="0"/>
          </a:p>
        </p:txBody>
      </p:sp>
    </p:spTree>
    <p:extLst>
      <p:ext uri="{BB962C8B-B14F-4D97-AF65-F5344CB8AC3E}">
        <p14:creationId xmlns:p14="http://schemas.microsoft.com/office/powerpoint/2010/main" val="3289456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Unique and challenging</a:t>
            </a:r>
          </a:p>
        </p:txBody>
      </p:sp>
      <p:sp>
        <p:nvSpPr>
          <p:cNvPr id="4" name="Slide Number Placeholder 3"/>
          <p:cNvSpPr>
            <a:spLocks noGrp="1"/>
          </p:cNvSpPr>
          <p:nvPr>
            <p:ph type="sldNum" sz="quarter" idx="5"/>
          </p:nvPr>
        </p:nvSpPr>
        <p:spPr/>
        <p:txBody>
          <a:bodyPr/>
          <a:lstStyle/>
          <a:p>
            <a:fld id="{B3A7AA81-D8E8-4354-AEA3-2E08D0F55DC0}" type="slidenum">
              <a:rPr lang="en-US" smtClean="0"/>
              <a:t>13</a:t>
            </a:fld>
            <a:endParaRPr lang="en-US"/>
          </a:p>
        </p:txBody>
      </p:sp>
    </p:spTree>
    <p:extLst>
      <p:ext uri="{BB962C8B-B14F-4D97-AF65-F5344CB8AC3E}">
        <p14:creationId xmlns:p14="http://schemas.microsoft.com/office/powerpoint/2010/main" val="80773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consequence of reactive halogen chemistry is the reaction of Br radicals with O3 to produce </a:t>
            </a:r>
            <a:r>
              <a:rPr lang="en-US" dirty="0" err="1"/>
              <a:t>BrO</a:t>
            </a:r>
            <a:r>
              <a:rPr lang="en-US" dirty="0"/>
              <a:t>, which we detect. This reaction depletes ozone, often completely, altering the oxidation chemistry of the Arctic substantially.  We know that </a:t>
            </a:r>
            <a:r>
              <a:rPr lang="en-US" dirty="0" err="1"/>
              <a:t>BrO</a:t>
            </a:r>
            <a:r>
              <a:rPr lang="en-US" dirty="0"/>
              <a:t> recycles back to Br radicals.  There are many photochemical recycling pathways, and our work is studying them.  Additionally, fresh pollution (e.g. NOx) interacts with the recycling, which is another key aspect we are studying."</a:t>
            </a:r>
          </a:p>
        </p:txBody>
      </p:sp>
      <p:sp>
        <p:nvSpPr>
          <p:cNvPr id="4" name="Slide Number Placeholder 3"/>
          <p:cNvSpPr>
            <a:spLocks noGrp="1"/>
          </p:cNvSpPr>
          <p:nvPr>
            <p:ph type="sldNum" sz="quarter" idx="5"/>
          </p:nvPr>
        </p:nvSpPr>
        <p:spPr/>
        <p:txBody>
          <a:bodyPr/>
          <a:lstStyle/>
          <a:p>
            <a:fld id="{904BD5C3-B208-45BC-A32E-571C8475203E}" type="slidenum">
              <a:rPr lang="en-US" smtClean="0"/>
              <a:t>14</a:t>
            </a:fld>
            <a:endParaRPr lang="en-US"/>
          </a:p>
        </p:txBody>
      </p:sp>
    </p:spTree>
    <p:extLst>
      <p:ext uri="{BB962C8B-B14F-4D97-AF65-F5344CB8AC3E}">
        <p14:creationId xmlns:p14="http://schemas.microsoft.com/office/powerpoint/2010/main" val="384630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45E4-6A40-DE9B-E3CF-26F1EAAB5E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138CFA-F120-F9D7-EB50-56E1B8018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52A452-1575-DAFF-ED68-49FFD9B72295}"/>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5" name="Footer Placeholder 4">
            <a:extLst>
              <a:ext uri="{FF2B5EF4-FFF2-40B4-BE49-F238E27FC236}">
                <a16:creationId xmlns:a16="http://schemas.microsoft.com/office/drawing/2014/main" id="{999253EB-FFC0-4AB3-6584-D5C8F6FCB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C1769-E9B8-56F9-EB40-C5D8D883C266}"/>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11801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FEF4-9DB6-2B66-5D61-86666A6C81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798487-BD94-EC3C-1EE3-EC6BFE38F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7D84F-7898-2140-B641-7C544B8AA7A3}"/>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5" name="Footer Placeholder 4">
            <a:extLst>
              <a:ext uri="{FF2B5EF4-FFF2-40B4-BE49-F238E27FC236}">
                <a16:creationId xmlns:a16="http://schemas.microsoft.com/office/drawing/2014/main" id="{CA894877-E523-6025-FE3A-5EEEB59F0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14129-4B21-1CA7-8BE5-9C4A5E5671DA}"/>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371056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E7F06C-B503-54D8-9967-AFA4FBF7DF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C42E7-9E21-2ABD-7941-005D252929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E5558-97BA-FF7F-DD04-B0B99B17072F}"/>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5" name="Footer Placeholder 4">
            <a:extLst>
              <a:ext uri="{FF2B5EF4-FFF2-40B4-BE49-F238E27FC236}">
                <a16:creationId xmlns:a16="http://schemas.microsoft.com/office/drawing/2014/main" id="{3E464B50-B3E3-43C3-6D17-8AD0377B8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C553A-19BE-1315-DB2A-6AC55E7760FA}"/>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356414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itle 13">
            <a:extLst>
              <a:ext uri="{FF2B5EF4-FFF2-40B4-BE49-F238E27FC236}">
                <a16:creationId xmlns:a16="http://schemas.microsoft.com/office/drawing/2014/main" id="{6BEBC398-0B32-5D4C-8F8E-8DA17BC07AAF}"/>
              </a:ext>
            </a:extLst>
          </p:cNvPr>
          <p:cNvSpPr>
            <a:spLocks noGrp="1"/>
          </p:cNvSpPr>
          <p:nvPr>
            <p:ph type="title" hasCustomPrompt="1"/>
          </p:nvPr>
        </p:nvSpPr>
        <p:spPr>
          <a:xfrm>
            <a:off x="838199" y="566928"/>
            <a:ext cx="10537683" cy="873436"/>
          </a:xfrm>
        </p:spPr>
        <p:txBody>
          <a:bodyPr lIns="0" tIns="0" rIns="0" bIns="0" anchor="t">
            <a:noAutofit/>
          </a:bodyPr>
          <a:lstStyle>
            <a:lvl1pPr>
              <a:defRPr sz="28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7252D11-D0BD-46AC-942A-A7F84C34C1CC}"/>
              </a:ext>
            </a:extLst>
          </p:cNvPr>
          <p:cNvSpPr>
            <a:spLocks noGrp="1"/>
          </p:cNvSpPr>
          <p:nvPr>
            <p:ph sz="quarter" idx="24" hasCustomPrompt="1"/>
          </p:nvPr>
        </p:nvSpPr>
        <p:spPr>
          <a:xfrm>
            <a:off x="838199" y="1780031"/>
            <a:ext cx="10537683" cy="4576318"/>
          </a:xfrm>
          <a:solidFill>
            <a:schemeClr val="accent1"/>
          </a:solidFill>
        </p:spPr>
        <p:txBody>
          <a:bodyPr anchor="ctr">
            <a:normAutofit/>
          </a:bodyPr>
          <a:lstStyle>
            <a:lvl1pPr algn="ctr">
              <a:defRPr sz="1800"/>
            </a:lvl1pPr>
          </a:lstStyle>
          <a:p>
            <a:pPr lvl="0"/>
            <a:r>
              <a:rPr lang="en-US" dirty="0"/>
              <a:t>Click to insert image or graphic here</a:t>
            </a:r>
          </a:p>
        </p:txBody>
      </p:sp>
      <p:sp>
        <p:nvSpPr>
          <p:cNvPr id="17" name="Slide Number Placeholder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a:lstStyle>
            <a:lvl1pPr>
              <a:defRPr sz="1200">
                <a:latin typeface="+mn-lt"/>
              </a:defRPr>
            </a:lvl1p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2676894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125"/>
        <p:cNvGrpSpPr/>
        <p:nvPr/>
      </p:nvGrpSpPr>
      <p:grpSpPr>
        <a:xfrm>
          <a:off x="0" y="0"/>
          <a:ext cx="0" cy="0"/>
          <a:chOff x="0" y="0"/>
          <a:chExt cx="0" cy="0"/>
        </a:xfrm>
      </p:grpSpPr>
      <p:sp>
        <p:nvSpPr>
          <p:cNvPr id="126" name="Google Shape;126;p34"/>
          <p:cNvSpPr txBox="1">
            <a:spLocks noGrp="1"/>
          </p:cNvSpPr>
          <p:nvPr>
            <p:ph type="title"/>
          </p:nvPr>
        </p:nvSpPr>
        <p:spPr>
          <a:xfrm>
            <a:off x="2389717" y="4800615"/>
            <a:ext cx="7315200" cy="566739"/>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3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565"/>
              </a:spcBef>
              <a:spcAft>
                <a:spcPts val="0"/>
              </a:spcAft>
              <a:buClr>
                <a:schemeClr val="dk1"/>
              </a:buClr>
              <a:buSzPts val="2824"/>
              <a:buFont typeface="Arial"/>
              <a:buNone/>
              <a:defRPr sz="2824" b="0" i="0" u="none" strike="noStrike" cap="none">
                <a:solidFill>
                  <a:schemeClr val="dk1"/>
                </a:solidFill>
                <a:latin typeface="Helvetica Neue"/>
                <a:ea typeface="Helvetica Neue"/>
                <a:cs typeface="Helvetica Neue"/>
                <a:sym typeface="Helvetica Neue"/>
              </a:defRPr>
            </a:lvl1pPr>
            <a:lvl2pPr marR="0" lvl="1" algn="l" rtl="0">
              <a:spcBef>
                <a:spcPts val="494"/>
              </a:spcBef>
              <a:spcAft>
                <a:spcPts val="0"/>
              </a:spcAft>
              <a:buClr>
                <a:schemeClr val="dk1"/>
              </a:buClr>
              <a:buSzPts val="2471"/>
              <a:buFont typeface="Arial"/>
              <a:buNone/>
              <a:defRPr sz="2471" b="0" i="0" u="none" strike="noStrike" cap="none">
                <a:solidFill>
                  <a:schemeClr val="dk1"/>
                </a:solidFill>
                <a:latin typeface="Helvetica Neue"/>
                <a:ea typeface="Helvetica Neue"/>
                <a:cs typeface="Helvetica Neue"/>
                <a:sym typeface="Helvetica Neue"/>
              </a:defRPr>
            </a:lvl2pPr>
            <a:lvl3pPr marR="0" lvl="2" algn="l" rtl="0">
              <a:spcBef>
                <a:spcPts val="424"/>
              </a:spcBef>
              <a:spcAft>
                <a:spcPts val="0"/>
              </a:spcAft>
              <a:buClr>
                <a:schemeClr val="dk1"/>
              </a:buClr>
              <a:buSzPts val="2118"/>
              <a:buFont typeface="Arial"/>
              <a:buNone/>
              <a:defRPr sz="2118" b="0" i="0" u="none" strike="noStrike" cap="none">
                <a:solidFill>
                  <a:schemeClr val="dk1"/>
                </a:solidFill>
                <a:latin typeface="Helvetica Neue"/>
                <a:ea typeface="Helvetica Neue"/>
                <a:cs typeface="Helvetica Neue"/>
                <a:sym typeface="Helvetica Neue"/>
              </a:defRPr>
            </a:lvl3pPr>
            <a:lvl4pPr marR="0" lvl="3"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4pPr>
            <a:lvl5pPr marR="0" lvl="4"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5pPr>
            <a:lvl6pPr marR="0" lvl="5"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6pPr>
            <a:lvl7pPr marR="0" lvl="6"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7pPr>
            <a:lvl8pPr marR="0" lvl="7"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8pPr>
            <a:lvl9pPr marR="0" lvl="8"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9pPr>
          </a:lstStyle>
          <a:p>
            <a:endParaRPr/>
          </a:p>
        </p:txBody>
      </p:sp>
      <p:sp>
        <p:nvSpPr>
          <p:cNvPr id="128" name="Google Shape;128;p34"/>
          <p:cNvSpPr txBox="1">
            <a:spLocks noGrp="1"/>
          </p:cNvSpPr>
          <p:nvPr>
            <p:ph type="body" idx="1"/>
          </p:nvPr>
        </p:nvSpPr>
        <p:spPr>
          <a:xfrm>
            <a:off x="2389717" y="5367352"/>
            <a:ext cx="7315200" cy="8048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4356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0E0A1-C900-4DA8-6DBE-0189D5D39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737C7-FFE0-5BD9-BF69-9ABECDCAF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2346B-F76D-E9C8-E8BB-D2BC10F35C16}"/>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5" name="Footer Placeholder 4">
            <a:extLst>
              <a:ext uri="{FF2B5EF4-FFF2-40B4-BE49-F238E27FC236}">
                <a16:creationId xmlns:a16="http://schemas.microsoft.com/office/drawing/2014/main" id="{9C1B85A4-FEB1-A9EF-6D2D-EB4D088B9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6B543-D346-A2CF-A489-378C3C402670}"/>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392978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D895-07E9-0306-A370-AE6C54541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BB1A5-8FF6-5641-67B4-8C9A1AE1D7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D90D6C-4A4B-91EB-8646-335E72210D62}"/>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5" name="Footer Placeholder 4">
            <a:extLst>
              <a:ext uri="{FF2B5EF4-FFF2-40B4-BE49-F238E27FC236}">
                <a16:creationId xmlns:a16="http://schemas.microsoft.com/office/drawing/2014/main" id="{28F7457B-BC76-12CC-CA9B-AA07E3EA1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55B5-A666-F757-5F04-48DEE4FE9291}"/>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310095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3218-A663-9AE1-81DC-58251013E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9F03E7-B16D-D9BB-838C-D3D09F920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CE312-E020-D8B9-FF72-10A3248E8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ED751E-A80C-FB0E-4479-62394D9BF950}"/>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6" name="Footer Placeholder 5">
            <a:extLst>
              <a:ext uri="{FF2B5EF4-FFF2-40B4-BE49-F238E27FC236}">
                <a16:creationId xmlns:a16="http://schemas.microsoft.com/office/drawing/2014/main" id="{77C25206-0036-FD1C-1D8A-03D2081A4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C8041-68FD-9898-2689-E755FD3CAB93}"/>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26538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850AA-AD64-29B1-87BA-E102A88D2E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81E9B3-60AC-E3FC-2FB9-C6544E365A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3A2ADB-A14B-C1B4-4430-CA52FCC4E6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7F1C17-98D2-2B73-B8EC-83D90C93D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F1DCF-7A5A-3BA1-6BB3-259095FBF0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CCBC2-4EB6-5937-C9D8-9DF194ED761A}"/>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8" name="Footer Placeholder 7">
            <a:extLst>
              <a:ext uri="{FF2B5EF4-FFF2-40B4-BE49-F238E27FC236}">
                <a16:creationId xmlns:a16="http://schemas.microsoft.com/office/drawing/2014/main" id="{89C947D0-BB4F-5E1B-486C-14CD5DE979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B286A3-6939-7134-C620-6012B6921139}"/>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52131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8755-44E6-42AD-1683-1080EECE21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DC7855-36EB-11AC-2931-D8495FE85BA7}"/>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4" name="Footer Placeholder 3">
            <a:extLst>
              <a:ext uri="{FF2B5EF4-FFF2-40B4-BE49-F238E27FC236}">
                <a16:creationId xmlns:a16="http://schemas.microsoft.com/office/drawing/2014/main" id="{4792F0EE-02E6-367F-6A3C-9C36BB9620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334EAB-3D7E-8ABC-0E39-4568DB7F4BFE}"/>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1091419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73441F-05A9-4B59-B862-0D92A6EE0BDD}"/>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3" name="Footer Placeholder 2">
            <a:extLst>
              <a:ext uri="{FF2B5EF4-FFF2-40B4-BE49-F238E27FC236}">
                <a16:creationId xmlns:a16="http://schemas.microsoft.com/office/drawing/2014/main" id="{94416236-786B-5BD1-F72A-E1E397455A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14AB34-7A14-0C12-D1F4-7DE2537442D8}"/>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192709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99AEA-32CF-2801-F5A0-4EC0E4BE01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5B671F-F529-438F-3BA2-D5F1D1BAE4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4952A2-B21B-9D3E-45B3-2115FDC06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0454A1-C7E8-1B01-3670-F5D16D2E3DB1}"/>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6" name="Footer Placeholder 5">
            <a:extLst>
              <a:ext uri="{FF2B5EF4-FFF2-40B4-BE49-F238E27FC236}">
                <a16:creationId xmlns:a16="http://schemas.microsoft.com/office/drawing/2014/main" id="{E9BBC611-5A0D-89CE-F73E-C299B02D5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7D59BB-CA43-B09A-652F-C24A301BF09A}"/>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337749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F472-463E-BFE0-3792-6E6837F1A0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DA748E-224D-CC63-DCF6-C1CF0857F6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AB1250-F16A-E28A-DA00-F747540DA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62AB0-9710-022D-A3FF-3630EC1D03B7}"/>
              </a:ext>
            </a:extLst>
          </p:cNvPr>
          <p:cNvSpPr>
            <a:spLocks noGrp="1"/>
          </p:cNvSpPr>
          <p:nvPr>
            <p:ph type="dt" sz="half" idx="10"/>
          </p:nvPr>
        </p:nvSpPr>
        <p:spPr/>
        <p:txBody>
          <a:bodyPr/>
          <a:lstStyle/>
          <a:p>
            <a:fld id="{A395CD9D-C3A0-4BE1-935D-7F3B5520C6F5}" type="datetimeFigureOut">
              <a:rPr lang="en-US" smtClean="0"/>
              <a:t>1/10/2023</a:t>
            </a:fld>
            <a:endParaRPr lang="en-US"/>
          </a:p>
        </p:txBody>
      </p:sp>
      <p:sp>
        <p:nvSpPr>
          <p:cNvPr id="6" name="Footer Placeholder 5">
            <a:extLst>
              <a:ext uri="{FF2B5EF4-FFF2-40B4-BE49-F238E27FC236}">
                <a16:creationId xmlns:a16="http://schemas.microsoft.com/office/drawing/2014/main" id="{C22E23EE-2D26-BABC-DDA0-59E0FEFA5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783B8-543C-5407-9D8D-3F7B4DD8C9DE}"/>
              </a:ext>
            </a:extLst>
          </p:cNvPr>
          <p:cNvSpPr>
            <a:spLocks noGrp="1"/>
          </p:cNvSpPr>
          <p:nvPr>
            <p:ph type="sldNum" sz="quarter" idx="12"/>
          </p:nvPr>
        </p:nvSpPr>
        <p:spPr/>
        <p:txBody>
          <a:bodyPr/>
          <a:lstStyle/>
          <a:p>
            <a:fld id="{6066C32C-2A82-4509-BB61-BF6F4DA98AC5}" type="slidenum">
              <a:rPr lang="en-US" smtClean="0"/>
              <a:t>‹#›</a:t>
            </a:fld>
            <a:endParaRPr lang="en-US"/>
          </a:p>
        </p:txBody>
      </p:sp>
    </p:spTree>
    <p:extLst>
      <p:ext uri="{BB962C8B-B14F-4D97-AF65-F5344CB8AC3E}">
        <p14:creationId xmlns:p14="http://schemas.microsoft.com/office/powerpoint/2010/main" val="235158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9E5B9-42C4-D9BD-5CED-EEDF3A2FC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288081-A2C5-A620-0ED7-4D4C120D6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F60EE-3AA1-7084-129E-6A0A7094B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5CD9D-C3A0-4BE1-935D-7F3B5520C6F5}" type="datetimeFigureOut">
              <a:rPr lang="en-US" smtClean="0"/>
              <a:t>1/10/2023</a:t>
            </a:fld>
            <a:endParaRPr lang="en-US"/>
          </a:p>
        </p:txBody>
      </p:sp>
      <p:sp>
        <p:nvSpPr>
          <p:cNvPr id="5" name="Footer Placeholder 4">
            <a:extLst>
              <a:ext uri="{FF2B5EF4-FFF2-40B4-BE49-F238E27FC236}">
                <a16:creationId xmlns:a16="http://schemas.microsoft.com/office/drawing/2014/main" id="{11FFA4AB-2093-3A2C-0283-31D3BC528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C15CA1-09D8-BA73-AB3A-82B34D7C7F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6C32C-2A82-4509-BB61-BF6F4DA98AC5}" type="slidenum">
              <a:rPr lang="en-US" smtClean="0"/>
              <a:t>‹#›</a:t>
            </a:fld>
            <a:endParaRPr lang="en-US"/>
          </a:p>
        </p:txBody>
      </p:sp>
    </p:spTree>
    <p:extLst>
      <p:ext uri="{BB962C8B-B14F-4D97-AF65-F5344CB8AC3E}">
        <p14:creationId xmlns:p14="http://schemas.microsoft.com/office/powerpoint/2010/main" val="3755331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gif"/></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smlance@albany.edu"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www.arcticstories.net/" TargetMode="External"/><Relationship Id="rId4" Type="http://schemas.openxmlformats.org/officeDocument/2006/relationships/image" Target="../media/image76.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88FDB3-D84D-5B2E-51CB-C5F0F1E174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48586"/>
          </a:xfrm>
          <a:prstGeom prst="rect">
            <a:avLst/>
          </a:prstGeom>
        </p:spPr>
      </p:pic>
      <p:sp>
        <p:nvSpPr>
          <p:cNvPr id="2" name="Title 1">
            <a:extLst>
              <a:ext uri="{FF2B5EF4-FFF2-40B4-BE49-F238E27FC236}">
                <a16:creationId xmlns:a16="http://schemas.microsoft.com/office/drawing/2014/main" id="{FE1A405B-1C56-A342-CFC5-C8CB6DCBA07A}"/>
              </a:ext>
            </a:extLst>
          </p:cNvPr>
          <p:cNvSpPr>
            <a:spLocks noGrp="1"/>
          </p:cNvSpPr>
          <p:nvPr>
            <p:ph type="ctrTitle"/>
          </p:nvPr>
        </p:nvSpPr>
        <p:spPr>
          <a:xfrm>
            <a:off x="2235199" y="876108"/>
            <a:ext cx="9787468" cy="2027238"/>
          </a:xfrm>
        </p:spPr>
        <p:txBody>
          <a:bodyPr>
            <a:normAutofit/>
          </a:bodyPr>
          <a:lstStyle/>
          <a:p>
            <a:pPr algn="r"/>
            <a:r>
              <a:rPr lang="en-US" sz="5200" b="1" dirty="0">
                <a:solidFill>
                  <a:schemeClr val="bg1"/>
                </a:solidFill>
              </a:rPr>
              <a:t>Chemistry in the Arctic: Clouds, Halogens, and Aerosols (CHACHA)</a:t>
            </a:r>
            <a:br>
              <a:rPr lang="en-US" sz="5200" b="1" dirty="0">
                <a:solidFill>
                  <a:schemeClr val="bg1"/>
                </a:solidFill>
              </a:rPr>
            </a:br>
            <a:r>
              <a:rPr lang="en-US" sz="2400" b="1" dirty="0">
                <a:solidFill>
                  <a:schemeClr val="bg1"/>
                </a:solidFill>
              </a:rPr>
              <a:t>Feb-Apr 2022</a:t>
            </a:r>
            <a:endParaRPr lang="en-US" sz="5200" b="1" dirty="0">
              <a:solidFill>
                <a:schemeClr val="bg1"/>
              </a:solidFill>
            </a:endParaRPr>
          </a:p>
        </p:txBody>
      </p:sp>
      <p:sp>
        <p:nvSpPr>
          <p:cNvPr id="3" name="Subtitle 2">
            <a:extLst>
              <a:ext uri="{FF2B5EF4-FFF2-40B4-BE49-F238E27FC236}">
                <a16:creationId xmlns:a16="http://schemas.microsoft.com/office/drawing/2014/main" id="{3CB7AD3F-68CA-F65B-CBAE-C7A4A603BBD2}"/>
              </a:ext>
            </a:extLst>
          </p:cNvPr>
          <p:cNvSpPr>
            <a:spLocks noGrp="1"/>
          </p:cNvSpPr>
          <p:nvPr>
            <p:ph type="subTitle" idx="1"/>
          </p:nvPr>
        </p:nvSpPr>
        <p:spPr>
          <a:xfrm>
            <a:off x="2235200" y="4966280"/>
            <a:ext cx="9787467" cy="1655762"/>
          </a:xfrm>
          <a:solidFill>
            <a:srgbClr val="F3C1A0">
              <a:alpha val="67000"/>
            </a:srgbClr>
          </a:solidFill>
        </p:spPr>
        <p:txBody>
          <a:bodyPr>
            <a:normAutofit fontScale="77500" lnSpcReduction="20000"/>
          </a:bodyPr>
          <a:lstStyle/>
          <a:p>
            <a:r>
              <a:rPr lang="en-US" b="1" dirty="0"/>
              <a:t>Sara Lance</a:t>
            </a:r>
            <a:r>
              <a:rPr lang="en-US" baseline="30000" dirty="0"/>
              <a:t>1</a:t>
            </a:r>
            <a:r>
              <a:rPr lang="en-US" dirty="0"/>
              <a:t>,</a:t>
            </a:r>
            <a:r>
              <a:rPr lang="en-US" b="1" dirty="0"/>
              <a:t> </a:t>
            </a:r>
            <a:r>
              <a:rPr lang="en-US" sz="2400" b="1" dirty="0"/>
              <a:t>Kerri Pratt</a:t>
            </a:r>
            <a:r>
              <a:rPr lang="en-US" sz="2400" b="1" baseline="30000" dirty="0"/>
              <a:t>2</a:t>
            </a:r>
            <a:r>
              <a:rPr lang="en-US" sz="2400" b="1" dirty="0"/>
              <a:t>, Paul B Shepson</a:t>
            </a:r>
            <a:r>
              <a:rPr lang="en-US" sz="2400" b="1" baseline="30000" dirty="0"/>
              <a:t>3</a:t>
            </a:r>
            <a:r>
              <a:rPr lang="en-US" sz="2400" b="1" dirty="0"/>
              <a:t>, Jose D Fuentes</a:t>
            </a:r>
            <a:r>
              <a:rPr lang="en-US" sz="2400" b="1" baseline="30000" dirty="0"/>
              <a:t>4</a:t>
            </a:r>
            <a:r>
              <a:rPr lang="en-US" sz="2400" b="1" dirty="0"/>
              <a:t>, William R Simpson</a:t>
            </a:r>
            <a:r>
              <a:rPr lang="en-US" sz="2400" b="1" baseline="30000" dirty="0"/>
              <a:t>5</a:t>
            </a:r>
            <a:r>
              <a:rPr lang="en-US" sz="2400" b="1" dirty="0"/>
              <a:t>,</a:t>
            </a:r>
            <a:r>
              <a:rPr lang="en-US" sz="2400" dirty="0"/>
              <a:t> Sarah Woods</a:t>
            </a:r>
            <a:r>
              <a:rPr lang="en-US" sz="2400" baseline="30000" dirty="0"/>
              <a:t>6</a:t>
            </a:r>
            <a:r>
              <a:rPr lang="en-US" sz="2400" dirty="0"/>
              <a:t>, Daun Jeong</a:t>
            </a:r>
            <a:r>
              <a:rPr lang="en-US" sz="2400" baseline="30000" dirty="0"/>
              <a:t>2</a:t>
            </a:r>
            <a:r>
              <a:rPr lang="en-US" sz="2400" dirty="0"/>
              <a:t>, Natasha Garner</a:t>
            </a:r>
            <a:r>
              <a:rPr lang="en-US" sz="2400" baseline="30000" dirty="0"/>
              <a:t>2</a:t>
            </a:r>
            <a:r>
              <a:rPr lang="en-US" sz="2400" dirty="0"/>
              <a:t>, Kristian Daniel Hajny</a:t>
            </a:r>
            <a:r>
              <a:rPr lang="en-US" sz="2400" baseline="30000" dirty="0"/>
              <a:t>3</a:t>
            </a:r>
            <a:r>
              <a:rPr lang="en-US" sz="2400" dirty="0"/>
              <a:t>, Nathaniel Brockway</a:t>
            </a:r>
            <a:r>
              <a:rPr lang="en-US" sz="2400" baseline="30000" dirty="0"/>
              <a:t>8</a:t>
            </a:r>
            <a:r>
              <a:rPr lang="en-US" sz="2400" dirty="0"/>
              <a:t>, Andrea F Corral</a:t>
            </a:r>
            <a:r>
              <a:rPr lang="en-US" sz="2400" baseline="30000" dirty="0"/>
              <a:t>9</a:t>
            </a:r>
            <a:r>
              <a:rPr lang="en-US" sz="2400" dirty="0"/>
              <a:t>, Peter Peterson</a:t>
            </a:r>
            <a:r>
              <a:rPr lang="en-US" sz="2400" baseline="30000" dirty="0"/>
              <a:t>11</a:t>
            </a:r>
            <a:r>
              <a:rPr lang="en-US" sz="2400" dirty="0"/>
              <a:t>, Aaron Wang</a:t>
            </a:r>
            <a:r>
              <a:rPr lang="en-US" sz="2400" baseline="30000" dirty="0"/>
              <a:t>4,13</a:t>
            </a:r>
            <a:r>
              <a:rPr lang="en-US" sz="2400" dirty="0"/>
              <a:t>, Carol Costanza</a:t>
            </a:r>
            <a:r>
              <a:rPr lang="en-US" sz="2400" baseline="30000" dirty="0"/>
              <a:t>6</a:t>
            </a:r>
            <a:r>
              <a:rPr lang="en-US" sz="2400" dirty="0"/>
              <a:t>, </a:t>
            </a:r>
            <a:r>
              <a:rPr lang="en-US" dirty="0"/>
              <a:t>K</a:t>
            </a:r>
            <a:r>
              <a:rPr lang="en-US" sz="2400" dirty="0"/>
              <a:t>atja Bigge</a:t>
            </a:r>
            <a:r>
              <a:rPr lang="en-US" sz="2400" baseline="30000" dirty="0"/>
              <a:t>7</a:t>
            </a:r>
            <a:r>
              <a:rPr lang="en-US" sz="2400" dirty="0"/>
              <a:t>, Christine Hrycyna</a:t>
            </a:r>
            <a:r>
              <a:rPr lang="en-US" sz="2400" baseline="30000" dirty="0"/>
              <a:t>10</a:t>
            </a:r>
            <a:r>
              <a:rPr lang="en-US" sz="2400" dirty="0"/>
              <a:t>, Robert Kaeser</a:t>
            </a:r>
            <a:r>
              <a:rPr lang="en-US" sz="2400" baseline="30000" dirty="0"/>
              <a:t>10</a:t>
            </a:r>
            <a:r>
              <a:rPr lang="en-US" sz="2400" dirty="0"/>
              <a:t>, Tim Starn</a:t>
            </a:r>
            <a:r>
              <a:rPr lang="en-US" sz="2400" baseline="30000" dirty="0"/>
              <a:t>12</a:t>
            </a:r>
            <a:r>
              <a:rPr lang="en-US" sz="2400" dirty="0"/>
              <a:t>, Brian H Stirm</a:t>
            </a:r>
            <a:r>
              <a:rPr lang="en-US" sz="2400" baseline="30000" dirty="0"/>
              <a:t>10</a:t>
            </a:r>
            <a:r>
              <a:rPr lang="en-US" sz="2400" dirty="0"/>
              <a:t>, Ying Pan</a:t>
            </a:r>
            <a:r>
              <a:rPr lang="en-US" sz="2400" baseline="30000" dirty="0"/>
              <a:t>4</a:t>
            </a:r>
            <a:r>
              <a:rPr lang="en-US" sz="2400" dirty="0"/>
              <a:t>, Armin Sorooshian</a:t>
            </a:r>
            <a:r>
              <a:rPr lang="en-US" sz="2400" baseline="30000" dirty="0"/>
              <a:t>8</a:t>
            </a:r>
            <a:endParaRPr lang="en-US" sz="2400" dirty="0"/>
          </a:p>
          <a:p>
            <a:r>
              <a:rPr lang="en-US" sz="2400" b="1" baseline="30000" dirty="0"/>
              <a:t>1</a:t>
            </a:r>
            <a:r>
              <a:rPr lang="en-US" sz="2400" b="1" dirty="0"/>
              <a:t>University at Albany, </a:t>
            </a:r>
            <a:r>
              <a:rPr lang="en-US" sz="2400" b="1" baseline="30000" dirty="0"/>
              <a:t>2</a:t>
            </a:r>
            <a:r>
              <a:rPr lang="en-US" sz="2400" b="1" dirty="0"/>
              <a:t>University of Michigan, </a:t>
            </a:r>
            <a:r>
              <a:rPr lang="en-US" sz="2400" b="1" baseline="30000" dirty="0"/>
              <a:t>3</a:t>
            </a:r>
            <a:r>
              <a:rPr lang="en-US" sz="2400" b="1" dirty="0"/>
              <a:t>Stony Brook University, </a:t>
            </a:r>
            <a:r>
              <a:rPr lang="en-US" sz="2400" b="1" baseline="30000" dirty="0"/>
              <a:t>4</a:t>
            </a:r>
            <a:r>
              <a:rPr lang="en-US" sz="2400" b="1" dirty="0"/>
              <a:t>Penn State University, </a:t>
            </a:r>
            <a:r>
              <a:rPr lang="en-US" sz="2400" b="1" baseline="30000" dirty="0"/>
              <a:t>5</a:t>
            </a:r>
            <a:r>
              <a:rPr lang="en-US" sz="2400" b="1" dirty="0"/>
              <a:t>University of Alaska, Fairbanks</a:t>
            </a:r>
            <a:r>
              <a:rPr lang="en-US" sz="2400" dirty="0"/>
              <a:t>, </a:t>
            </a:r>
            <a:r>
              <a:rPr lang="en-US" sz="2400" baseline="30000" dirty="0"/>
              <a:t>6</a:t>
            </a:r>
            <a:r>
              <a:rPr lang="en-US" sz="2400" dirty="0"/>
              <a:t>NCAR, </a:t>
            </a:r>
            <a:r>
              <a:rPr lang="en-US" sz="2400" baseline="30000" dirty="0"/>
              <a:t>7</a:t>
            </a:r>
            <a:r>
              <a:rPr lang="en-US" sz="2400" dirty="0"/>
              <a:t>University of Heidelberg, </a:t>
            </a:r>
            <a:r>
              <a:rPr lang="en-US" sz="2400" baseline="30000" dirty="0"/>
              <a:t>8</a:t>
            </a:r>
            <a:r>
              <a:rPr lang="en-US" sz="2400" dirty="0"/>
              <a:t>UCLA, </a:t>
            </a:r>
            <a:r>
              <a:rPr lang="en-US" sz="2400" baseline="30000" dirty="0"/>
              <a:t>9</a:t>
            </a:r>
            <a:r>
              <a:rPr lang="en-US" sz="2400" dirty="0"/>
              <a:t>University of Arizona, </a:t>
            </a:r>
            <a:r>
              <a:rPr lang="en-US" sz="2400" baseline="30000" dirty="0"/>
              <a:t>10</a:t>
            </a:r>
            <a:r>
              <a:rPr lang="en-US" sz="2400" dirty="0"/>
              <a:t>Purdue University, </a:t>
            </a:r>
            <a:r>
              <a:rPr lang="en-US" sz="2400" baseline="30000" dirty="0"/>
              <a:t>11</a:t>
            </a:r>
            <a:r>
              <a:rPr lang="en-US" sz="2400" dirty="0"/>
              <a:t>Whittier College, </a:t>
            </a:r>
            <a:r>
              <a:rPr lang="en-US" sz="2400" baseline="30000" dirty="0"/>
              <a:t>12</a:t>
            </a:r>
            <a:r>
              <a:rPr lang="en-US" sz="2400" dirty="0"/>
              <a:t>West Chester University, </a:t>
            </a:r>
            <a:r>
              <a:rPr lang="en-US" sz="2400" baseline="30000" dirty="0"/>
              <a:t>13</a:t>
            </a:r>
            <a:r>
              <a:rPr lang="en-US" sz="2400" dirty="0"/>
              <a:t>PNNL</a:t>
            </a:r>
            <a:endParaRPr lang="en-US" dirty="0"/>
          </a:p>
        </p:txBody>
      </p:sp>
      <p:sp>
        <p:nvSpPr>
          <p:cNvPr id="8" name="TextBox 7">
            <a:extLst>
              <a:ext uri="{FF2B5EF4-FFF2-40B4-BE49-F238E27FC236}">
                <a16:creationId xmlns:a16="http://schemas.microsoft.com/office/drawing/2014/main" id="{6ABCD60A-3EDD-0FCD-FD49-710D321427DA}"/>
              </a:ext>
            </a:extLst>
          </p:cNvPr>
          <p:cNvSpPr txBox="1"/>
          <p:nvPr/>
        </p:nvSpPr>
        <p:spPr>
          <a:xfrm>
            <a:off x="9601205" y="9415"/>
            <a:ext cx="2573862" cy="830997"/>
          </a:xfrm>
          <a:prstGeom prst="rect">
            <a:avLst/>
          </a:prstGeom>
          <a:noFill/>
        </p:spPr>
        <p:txBody>
          <a:bodyPr wrap="square">
            <a:spAutoFit/>
          </a:bodyPr>
          <a:lstStyle/>
          <a:p>
            <a:pPr algn="r"/>
            <a:r>
              <a:rPr lang="en-US" sz="2400" b="1" i="1" dirty="0">
                <a:solidFill>
                  <a:schemeClr val="bg1"/>
                </a:solidFill>
              </a:rPr>
              <a:t>AMS Meeting</a:t>
            </a:r>
            <a:endParaRPr lang="en-US" sz="2400" b="1" dirty="0">
              <a:solidFill>
                <a:schemeClr val="bg1"/>
              </a:solidFill>
            </a:endParaRPr>
          </a:p>
          <a:p>
            <a:pPr algn="r"/>
            <a:r>
              <a:rPr lang="en-US" sz="2400" b="1" i="1" dirty="0">
                <a:solidFill>
                  <a:schemeClr val="bg1"/>
                </a:solidFill>
              </a:rPr>
              <a:t>January 10, 2023</a:t>
            </a:r>
          </a:p>
        </p:txBody>
      </p:sp>
      <p:pic>
        <p:nvPicPr>
          <p:cNvPr id="4" name="Picture 3" descr="A picture containing logo&#10;&#10;Description automatically generated">
            <a:extLst>
              <a:ext uri="{FF2B5EF4-FFF2-40B4-BE49-F238E27FC236}">
                <a16:creationId xmlns:a16="http://schemas.microsoft.com/office/drawing/2014/main" id="{6D7E7C9D-3D5F-D1D3-77A2-7B4F070C63C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891" b="89968" l="9986" r="89979">
                        <a14:foregroundMark x1="30696" y1="31989" x2="38256" y2="34269"/>
                        <a14:foregroundMark x1="61006" y1="29358" x2="69515" y2="32760"/>
                        <a14:foregroundMark x1="53235" y1="62259" x2="70113" y2="62259"/>
                        <a14:foregroundMark x1="31646" y1="65065" x2="37693" y2="71133"/>
                        <a14:foregroundMark x1="51336" y1="9891" x2="51336" y2="9891"/>
                        <a14:foregroundMark x1="51336" y1="9891" x2="47925" y2="12347"/>
                      </a14:backgroundRemoval>
                    </a14:imgEffect>
                  </a14:imgLayer>
                </a14:imgProps>
              </a:ext>
              <a:ext uri="{28A0092B-C50C-407E-A947-70E740481C1C}">
                <a14:useLocalDpi xmlns:a14="http://schemas.microsoft.com/office/drawing/2010/main"/>
              </a:ext>
            </a:extLst>
          </a:blip>
          <a:stretch>
            <a:fillRect/>
          </a:stretch>
        </p:blipFill>
        <p:spPr>
          <a:xfrm>
            <a:off x="-391886" y="-304669"/>
            <a:ext cx="3861325" cy="3870829"/>
          </a:xfrm>
          <a:prstGeom prst="rect">
            <a:avLst/>
          </a:prstGeom>
        </p:spPr>
      </p:pic>
      <p:pic>
        <p:nvPicPr>
          <p:cNvPr id="6" name="Picture 5" descr="A picture containing text, transport, wheel&#10;&#10;Description automatically generated">
            <a:extLst>
              <a:ext uri="{FF2B5EF4-FFF2-40B4-BE49-F238E27FC236}">
                <a16:creationId xmlns:a16="http://schemas.microsoft.com/office/drawing/2014/main" id="{FE4BD940-4E97-E2A7-5390-3BC9F0C386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9333" y="4891188"/>
            <a:ext cx="1805946" cy="1805946"/>
          </a:xfrm>
          <a:prstGeom prst="rect">
            <a:avLst/>
          </a:prstGeom>
        </p:spPr>
      </p:pic>
      <p:sp>
        <p:nvSpPr>
          <p:cNvPr id="12" name="TextBox 11">
            <a:extLst>
              <a:ext uri="{FF2B5EF4-FFF2-40B4-BE49-F238E27FC236}">
                <a16:creationId xmlns:a16="http://schemas.microsoft.com/office/drawing/2014/main" id="{8F9A279F-BD21-6ED6-6131-F747E505C437}"/>
              </a:ext>
            </a:extLst>
          </p:cNvPr>
          <p:cNvSpPr txBox="1"/>
          <p:nvPr/>
        </p:nvSpPr>
        <p:spPr>
          <a:xfrm>
            <a:off x="6839391" y="6550223"/>
            <a:ext cx="2241662" cy="307777"/>
          </a:xfrm>
          <a:prstGeom prst="rect">
            <a:avLst/>
          </a:prstGeom>
          <a:noFill/>
        </p:spPr>
        <p:txBody>
          <a:bodyPr wrap="square" rtlCol="0">
            <a:spAutoFit/>
          </a:bodyPr>
          <a:lstStyle/>
          <a:p>
            <a:r>
              <a:rPr lang="en-US" sz="1400" dirty="0">
                <a:solidFill>
                  <a:schemeClr val="bg1"/>
                </a:solidFill>
              </a:rPr>
              <a:t>Photo Credit: Sarah Woods</a:t>
            </a:r>
          </a:p>
        </p:txBody>
      </p:sp>
    </p:spTree>
    <p:extLst>
      <p:ext uri="{BB962C8B-B14F-4D97-AF65-F5344CB8AC3E}">
        <p14:creationId xmlns:p14="http://schemas.microsoft.com/office/powerpoint/2010/main" val="3383209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747EAA-29EF-F5AB-2733-7D4163EE70B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715" y="15102"/>
            <a:ext cx="5787048" cy="4340286"/>
          </a:xfrm>
          <a:prstGeom prst="rect">
            <a:avLst/>
          </a:prstGeom>
        </p:spPr>
      </p:pic>
      <p:sp>
        <p:nvSpPr>
          <p:cNvPr id="2" name="Title 1">
            <a:extLst>
              <a:ext uri="{FF2B5EF4-FFF2-40B4-BE49-F238E27FC236}">
                <a16:creationId xmlns:a16="http://schemas.microsoft.com/office/drawing/2014/main" id="{C215D7B4-95FE-5065-968D-FBFE8D9726B2}"/>
              </a:ext>
            </a:extLst>
          </p:cNvPr>
          <p:cNvSpPr>
            <a:spLocks noGrp="1"/>
          </p:cNvSpPr>
          <p:nvPr>
            <p:ph type="title"/>
          </p:nvPr>
        </p:nvSpPr>
        <p:spPr>
          <a:xfrm>
            <a:off x="5757333" y="178825"/>
            <a:ext cx="6434667" cy="724143"/>
          </a:xfrm>
        </p:spPr>
        <p:txBody>
          <a:bodyPr>
            <a:noAutofit/>
          </a:bodyPr>
          <a:lstStyle/>
          <a:p>
            <a:r>
              <a:rPr lang="en-US" sz="3400" dirty="0"/>
              <a:t>Targeting clouds forming from leads</a:t>
            </a:r>
          </a:p>
        </p:txBody>
      </p:sp>
      <p:pic>
        <p:nvPicPr>
          <p:cNvPr id="5" name="Picture 3" descr="D:\misc\galaxys8\DCIM\Camera\20220322_165156.jpg">
            <a:extLst>
              <a:ext uri="{FF2B5EF4-FFF2-40B4-BE49-F238E27FC236}">
                <a16:creationId xmlns:a16="http://schemas.microsoft.com/office/drawing/2014/main" id="{02CF7E07-E3E7-6D1E-96CC-E1FCA7D8415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542285" y="2540000"/>
            <a:ext cx="7649715" cy="4318000"/>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8B4C0D-1AEA-45A5-580E-E0D5945C94B7}"/>
              </a:ext>
            </a:extLst>
          </p:cNvPr>
          <p:cNvSpPr txBox="1"/>
          <p:nvPr/>
        </p:nvSpPr>
        <p:spPr>
          <a:xfrm>
            <a:off x="7706449" y="1169420"/>
            <a:ext cx="4307533" cy="1323439"/>
          </a:xfrm>
          <a:prstGeom prst="rect">
            <a:avLst/>
          </a:prstGeom>
          <a:noFill/>
        </p:spPr>
        <p:txBody>
          <a:bodyPr wrap="square" rtlCol="0">
            <a:spAutoFit/>
          </a:bodyPr>
          <a:lstStyle/>
          <a:p>
            <a:r>
              <a:rPr lang="en-US" sz="2000" dirty="0"/>
              <a:t>We were able to visually connect the </a:t>
            </a:r>
            <a:r>
              <a:rPr lang="en-US" sz="2000" b="1" dirty="0"/>
              <a:t>“</a:t>
            </a:r>
            <a:r>
              <a:rPr lang="en-US" sz="2000" b="1" u="sng" dirty="0"/>
              <a:t>sea smoke</a:t>
            </a:r>
            <a:r>
              <a:rPr lang="en-US" sz="2000" b="1" dirty="0"/>
              <a:t>” </a:t>
            </a:r>
            <a:r>
              <a:rPr lang="en-US" sz="2000" dirty="0"/>
              <a:t>emanating from the surface of the open water to the clouds forming downwind and overhead</a:t>
            </a:r>
          </a:p>
        </p:txBody>
      </p:sp>
      <p:cxnSp>
        <p:nvCxnSpPr>
          <p:cNvPr id="10" name="Straight Arrow Connector 9">
            <a:extLst>
              <a:ext uri="{FF2B5EF4-FFF2-40B4-BE49-F238E27FC236}">
                <a16:creationId xmlns:a16="http://schemas.microsoft.com/office/drawing/2014/main" id="{B3228BE9-B490-6F39-01D4-BFE8BF78A146}"/>
              </a:ext>
            </a:extLst>
          </p:cNvPr>
          <p:cNvCxnSpPr>
            <a:cxnSpLocks/>
            <a:stCxn id="6" idx="1"/>
          </p:cNvCxnSpPr>
          <p:nvPr/>
        </p:nvCxnSpPr>
        <p:spPr>
          <a:xfrm flipH="1">
            <a:off x="6737684" y="1831140"/>
            <a:ext cx="968765" cy="229306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F50F87C-290B-FC4D-DDE3-4AA7AB5D1431}"/>
              </a:ext>
            </a:extLst>
          </p:cNvPr>
          <p:cNvGrpSpPr/>
          <p:nvPr/>
        </p:nvGrpSpPr>
        <p:grpSpPr>
          <a:xfrm>
            <a:off x="49695" y="5325829"/>
            <a:ext cx="4381897" cy="1482476"/>
            <a:chOff x="87690" y="5438181"/>
            <a:chExt cx="4381897" cy="1482476"/>
          </a:xfrm>
        </p:grpSpPr>
        <p:sp>
          <p:nvSpPr>
            <p:cNvPr id="4" name="TextBox 3">
              <a:extLst>
                <a:ext uri="{FF2B5EF4-FFF2-40B4-BE49-F238E27FC236}">
                  <a16:creationId xmlns:a16="http://schemas.microsoft.com/office/drawing/2014/main" id="{6292264B-63FF-A6F8-45F4-F34578587057}"/>
                </a:ext>
              </a:extLst>
            </p:cNvPr>
            <p:cNvSpPr txBox="1"/>
            <p:nvPr/>
          </p:nvSpPr>
          <p:spPr>
            <a:xfrm>
              <a:off x="1939954" y="5443329"/>
              <a:ext cx="2529633" cy="1477328"/>
            </a:xfrm>
            <a:prstGeom prst="rect">
              <a:avLst/>
            </a:prstGeom>
            <a:noFill/>
            <a:ln>
              <a:solidFill>
                <a:schemeClr val="tx1"/>
              </a:solidFill>
            </a:ln>
          </p:spPr>
          <p:txBody>
            <a:bodyPr wrap="square" rtlCol="0">
              <a:spAutoFit/>
            </a:bodyPr>
            <a:lstStyle/>
            <a:p>
              <a:pPr marL="0" marR="0">
                <a:spcBef>
                  <a:spcPts val="0"/>
                </a:spcBef>
                <a:spcAft>
                  <a:spcPts val="0"/>
                </a:spcAft>
              </a:pPr>
              <a:r>
                <a:rPr lang="en-US" dirty="0">
                  <a:solidFill>
                    <a:schemeClr val="accent1">
                      <a:lumMod val="50000"/>
                    </a:schemeClr>
                  </a:solidFill>
                  <a:effectLst/>
                  <a:latin typeface="Calibri" panose="020F0502020204030204" pitchFamily="34" charset="0"/>
                  <a:ea typeface="Calibri" panose="020F0502020204030204" pitchFamily="34" charset="0"/>
                </a:rPr>
                <a:t>11A.3: Arctic Lead Cloud Microphysics Observed during CHACHA (Invited)</a:t>
              </a:r>
            </a:p>
            <a:p>
              <a:r>
                <a:rPr lang="en-US" dirty="0">
                  <a:solidFill>
                    <a:schemeClr val="accent1">
                      <a:lumMod val="50000"/>
                    </a:schemeClr>
                  </a:solidFill>
                  <a:effectLst/>
                  <a:latin typeface="Calibri" panose="020F0502020204030204" pitchFamily="34" charset="0"/>
                  <a:ea typeface="Calibri" panose="020F0502020204030204" pitchFamily="34" charset="0"/>
                </a:rPr>
                <a:t>2:00-2:15 PM</a:t>
              </a:r>
            </a:p>
            <a:p>
              <a:pPr marL="0" marR="0">
                <a:spcBef>
                  <a:spcPts val="0"/>
                </a:spcBef>
                <a:spcAft>
                  <a:spcPts val="0"/>
                </a:spcAft>
              </a:pPr>
              <a:r>
                <a:rPr lang="en-US" dirty="0">
                  <a:solidFill>
                    <a:schemeClr val="accent1">
                      <a:lumMod val="50000"/>
                    </a:schemeClr>
                  </a:solidFill>
                  <a:effectLst/>
                  <a:latin typeface="Calibri" panose="020F0502020204030204" pitchFamily="34" charset="0"/>
                  <a:ea typeface="Calibri" panose="020F0502020204030204" pitchFamily="34" charset="0"/>
                </a:rPr>
                <a:t>Wednesday (Room 502)</a:t>
              </a:r>
            </a:p>
          </p:txBody>
        </p:sp>
        <p:pic>
          <p:nvPicPr>
            <p:cNvPr id="11" name="Picture 10">
              <a:extLst>
                <a:ext uri="{FF2B5EF4-FFF2-40B4-BE49-F238E27FC236}">
                  <a16:creationId xmlns:a16="http://schemas.microsoft.com/office/drawing/2014/main" id="{A482171C-E9BF-62C9-4B78-6539EDC6C5D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7690" y="5438181"/>
              <a:ext cx="1852264" cy="1482476"/>
            </a:xfrm>
            <a:prstGeom prst="rect">
              <a:avLst/>
            </a:prstGeom>
            <a:ln>
              <a:solidFill>
                <a:schemeClr val="tx1"/>
              </a:solidFill>
            </a:ln>
          </p:spPr>
        </p:pic>
      </p:grpSp>
      <p:cxnSp>
        <p:nvCxnSpPr>
          <p:cNvPr id="12" name="Straight Arrow Connector 11">
            <a:extLst>
              <a:ext uri="{FF2B5EF4-FFF2-40B4-BE49-F238E27FC236}">
                <a16:creationId xmlns:a16="http://schemas.microsoft.com/office/drawing/2014/main" id="{3E6DE479-5A4E-AE62-6C59-4E3697904C64}"/>
              </a:ext>
            </a:extLst>
          </p:cNvPr>
          <p:cNvCxnSpPr>
            <a:cxnSpLocks/>
          </p:cNvCxnSpPr>
          <p:nvPr/>
        </p:nvCxnSpPr>
        <p:spPr>
          <a:xfrm flipH="1">
            <a:off x="4381897" y="1831140"/>
            <a:ext cx="3324552" cy="50455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D63592-FAE9-CBF4-3248-DBCF4FEEA7C7}"/>
              </a:ext>
            </a:extLst>
          </p:cNvPr>
          <p:cNvSpPr txBox="1"/>
          <p:nvPr/>
        </p:nvSpPr>
        <p:spPr>
          <a:xfrm>
            <a:off x="89451" y="4312099"/>
            <a:ext cx="4381897" cy="1015663"/>
          </a:xfrm>
          <a:prstGeom prst="rect">
            <a:avLst/>
          </a:prstGeom>
          <a:noFill/>
        </p:spPr>
        <p:txBody>
          <a:bodyPr wrap="square" rtlCol="0">
            <a:spAutoFit/>
          </a:bodyPr>
          <a:lstStyle/>
          <a:p>
            <a:r>
              <a:rPr lang="en-US" sz="2000" b="1" dirty="0"/>
              <a:t>White caps </a:t>
            </a:r>
            <a:r>
              <a:rPr lang="en-US" sz="2000" dirty="0"/>
              <a:t>were observed on the surface of large openings in the sea ice, suggesting active sea spray production</a:t>
            </a:r>
          </a:p>
        </p:txBody>
      </p:sp>
      <p:sp>
        <p:nvSpPr>
          <p:cNvPr id="16" name="TextBox 15">
            <a:extLst>
              <a:ext uri="{FF2B5EF4-FFF2-40B4-BE49-F238E27FC236}">
                <a16:creationId xmlns:a16="http://schemas.microsoft.com/office/drawing/2014/main" id="{3EB4C7C6-7B1E-36D2-652D-071439069A46}"/>
              </a:ext>
            </a:extLst>
          </p:cNvPr>
          <p:cNvSpPr txBox="1"/>
          <p:nvPr/>
        </p:nvSpPr>
        <p:spPr>
          <a:xfrm>
            <a:off x="9708315" y="2549548"/>
            <a:ext cx="2395399" cy="338554"/>
          </a:xfrm>
          <a:prstGeom prst="rect">
            <a:avLst/>
          </a:prstGeom>
          <a:noFill/>
        </p:spPr>
        <p:txBody>
          <a:bodyPr wrap="none" rtlCol="0">
            <a:spAutoFit/>
          </a:bodyPr>
          <a:lstStyle/>
          <a:p>
            <a:r>
              <a:rPr lang="en-US" sz="1600" i="1" dirty="0">
                <a:solidFill>
                  <a:schemeClr val="bg1"/>
                </a:solidFill>
              </a:rPr>
              <a:t>Photo credit: Sarah Woods</a:t>
            </a:r>
          </a:p>
        </p:txBody>
      </p:sp>
      <p:sp>
        <p:nvSpPr>
          <p:cNvPr id="17" name="TextBox 16">
            <a:extLst>
              <a:ext uri="{FF2B5EF4-FFF2-40B4-BE49-F238E27FC236}">
                <a16:creationId xmlns:a16="http://schemas.microsoft.com/office/drawing/2014/main" id="{5014693B-3203-D166-E850-09190DFDC346}"/>
              </a:ext>
            </a:extLst>
          </p:cNvPr>
          <p:cNvSpPr txBox="1"/>
          <p:nvPr/>
        </p:nvSpPr>
        <p:spPr>
          <a:xfrm>
            <a:off x="3273648" y="9548"/>
            <a:ext cx="2395399" cy="338554"/>
          </a:xfrm>
          <a:prstGeom prst="rect">
            <a:avLst/>
          </a:prstGeom>
          <a:noFill/>
        </p:spPr>
        <p:txBody>
          <a:bodyPr wrap="none" rtlCol="0">
            <a:spAutoFit/>
          </a:bodyPr>
          <a:lstStyle/>
          <a:p>
            <a:r>
              <a:rPr lang="en-US" sz="1600" i="1" dirty="0">
                <a:solidFill>
                  <a:schemeClr val="bg1"/>
                </a:solidFill>
              </a:rPr>
              <a:t>Photo credit: Sarah Woods</a:t>
            </a:r>
          </a:p>
        </p:txBody>
      </p:sp>
      <p:sp>
        <p:nvSpPr>
          <p:cNvPr id="7" name="TextBox 6">
            <a:extLst>
              <a:ext uri="{FF2B5EF4-FFF2-40B4-BE49-F238E27FC236}">
                <a16:creationId xmlns:a16="http://schemas.microsoft.com/office/drawing/2014/main" id="{ADB83125-6FF4-A2CF-96DB-9C87CB6D851E}"/>
              </a:ext>
            </a:extLst>
          </p:cNvPr>
          <p:cNvSpPr txBox="1"/>
          <p:nvPr/>
        </p:nvSpPr>
        <p:spPr>
          <a:xfrm>
            <a:off x="354334" y="6438973"/>
            <a:ext cx="1436932" cy="369332"/>
          </a:xfrm>
          <a:prstGeom prst="rect">
            <a:avLst/>
          </a:prstGeom>
          <a:noFill/>
        </p:spPr>
        <p:txBody>
          <a:bodyPr wrap="none" rtlCol="0">
            <a:spAutoFit/>
          </a:bodyPr>
          <a:lstStyle/>
          <a:p>
            <a:r>
              <a:rPr lang="en-US" b="1" dirty="0">
                <a:solidFill>
                  <a:schemeClr val="bg1"/>
                </a:solidFill>
              </a:rPr>
              <a:t>Sarah Woods</a:t>
            </a:r>
          </a:p>
        </p:txBody>
      </p:sp>
    </p:spTree>
    <p:extLst>
      <p:ext uri="{BB962C8B-B14F-4D97-AF65-F5344CB8AC3E}">
        <p14:creationId xmlns:p14="http://schemas.microsoft.com/office/powerpoint/2010/main" val="2028514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3BD78B-0BE1-130E-8B6A-C1E188923E3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12192000" cy="6858001"/>
          </a:xfrm>
          <a:prstGeom prst="rect">
            <a:avLst/>
          </a:prstGeom>
          <a:ln w="50800">
            <a:solidFill>
              <a:schemeClr val="tx1"/>
            </a:solidFill>
          </a:ln>
        </p:spPr>
      </p:pic>
      <p:sp>
        <p:nvSpPr>
          <p:cNvPr id="2" name="Title 1">
            <a:extLst>
              <a:ext uri="{FF2B5EF4-FFF2-40B4-BE49-F238E27FC236}">
                <a16:creationId xmlns:a16="http://schemas.microsoft.com/office/drawing/2014/main" id="{1C7DB44D-CDC2-EDC9-C8D1-57CFEE9210C1}"/>
              </a:ext>
            </a:extLst>
          </p:cNvPr>
          <p:cNvSpPr>
            <a:spLocks noGrp="1"/>
          </p:cNvSpPr>
          <p:nvPr>
            <p:ph type="title"/>
          </p:nvPr>
        </p:nvSpPr>
        <p:spPr>
          <a:xfrm>
            <a:off x="416351" y="365125"/>
            <a:ext cx="10937449" cy="1325563"/>
          </a:xfrm>
        </p:spPr>
        <p:txBody>
          <a:bodyPr anchor="t">
            <a:normAutofit/>
          </a:bodyPr>
          <a:lstStyle/>
          <a:p>
            <a:r>
              <a:rPr lang="en-US" dirty="0"/>
              <a:t>CHACHA Airborne Measurement Suite</a:t>
            </a:r>
          </a:p>
        </p:txBody>
      </p:sp>
      <p:sp>
        <p:nvSpPr>
          <p:cNvPr id="3" name="Content Placeholder 2">
            <a:extLst>
              <a:ext uri="{FF2B5EF4-FFF2-40B4-BE49-F238E27FC236}">
                <a16:creationId xmlns:a16="http://schemas.microsoft.com/office/drawing/2014/main" id="{7DA25C10-A34A-51EE-AF0E-FD8EE4118353}"/>
              </a:ext>
            </a:extLst>
          </p:cNvPr>
          <p:cNvSpPr>
            <a:spLocks noGrp="1"/>
          </p:cNvSpPr>
          <p:nvPr>
            <p:ph idx="1"/>
          </p:nvPr>
        </p:nvSpPr>
        <p:spPr>
          <a:xfrm>
            <a:off x="416351" y="4467499"/>
            <a:ext cx="11549226" cy="2390501"/>
          </a:xfrm>
        </p:spPr>
        <p:txBody>
          <a:bodyPr>
            <a:normAutofit fontScale="92500" lnSpcReduction="20000"/>
          </a:bodyPr>
          <a:lstStyle/>
          <a:p>
            <a:pPr marL="0" indent="0">
              <a:buNone/>
            </a:pPr>
            <a:r>
              <a:rPr lang="en-US" dirty="0"/>
              <a:t>King-Air</a:t>
            </a:r>
          </a:p>
          <a:p>
            <a:pPr marL="457200" lvl="1"/>
            <a:r>
              <a:rPr lang="en-US" dirty="0"/>
              <a:t>Cloud droplet residual chemical composition (CVI with PILS + DRUM)</a:t>
            </a:r>
          </a:p>
          <a:p>
            <a:pPr marL="457200" lvl="1"/>
            <a:r>
              <a:rPr lang="en-US" dirty="0"/>
              <a:t>Aerosol chemical composition and size distribution (PILS, DRUM, CPC, POPS, PCASP)</a:t>
            </a:r>
          </a:p>
          <a:p>
            <a:pPr marL="457200" lvl="1"/>
            <a:r>
              <a:rPr lang="en-US" dirty="0"/>
              <a:t>Cloud microphysics (CDP, 2D-S)</a:t>
            </a:r>
          </a:p>
          <a:p>
            <a:pPr marL="457200" lvl="1"/>
            <a:r>
              <a:rPr lang="en-US" dirty="0"/>
              <a:t>Reactive gas phase chemical speciation (Ozone 2B, CIMS)</a:t>
            </a:r>
          </a:p>
          <a:p>
            <a:pPr marL="457200" lvl="1"/>
            <a:r>
              <a:rPr lang="en-US" dirty="0"/>
              <a:t>Vertical profiles of wind, humidity &amp; temperature to the surface (dropsondes)</a:t>
            </a:r>
          </a:p>
          <a:p>
            <a:pPr marL="457200" lvl="1"/>
            <a:r>
              <a:rPr lang="en-US" dirty="0"/>
              <a:t>Upwelling and downwelling radiation</a:t>
            </a:r>
          </a:p>
          <a:p>
            <a:pPr lvl="1"/>
            <a:endParaRPr lang="en-US" dirty="0"/>
          </a:p>
        </p:txBody>
      </p:sp>
      <p:sp>
        <p:nvSpPr>
          <p:cNvPr id="5" name="Content Placeholder 2">
            <a:extLst>
              <a:ext uri="{FF2B5EF4-FFF2-40B4-BE49-F238E27FC236}">
                <a16:creationId xmlns:a16="http://schemas.microsoft.com/office/drawing/2014/main" id="{5892A1EE-3158-0B89-F2AA-DCA77B51F55B}"/>
              </a:ext>
            </a:extLst>
          </p:cNvPr>
          <p:cNvSpPr txBox="1">
            <a:spLocks/>
          </p:cNvSpPr>
          <p:nvPr/>
        </p:nvSpPr>
        <p:spPr>
          <a:xfrm>
            <a:off x="5802604" y="1100069"/>
            <a:ext cx="6389396" cy="142041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ALAR</a:t>
            </a:r>
          </a:p>
          <a:p>
            <a:pPr marL="457200" lvl="1"/>
            <a:r>
              <a:rPr lang="en-US" dirty="0"/>
              <a:t>Remotely sensed </a:t>
            </a:r>
            <a:r>
              <a:rPr lang="en-US" dirty="0" err="1"/>
              <a:t>BrO</a:t>
            </a:r>
            <a:r>
              <a:rPr lang="en-US" dirty="0"/>
              <a:t> and NO</a:t>
            </a:r>
            <a:r>
              <a:rPr lang="en-US" baseline="-25000" dirty="0"/>
              <a:t>2</a:t>
            </a:r>
            <a:r>
              <a:rPr lang="en-US" dirty="0"/>
              <a:t> (AMAX-DOAS)</a:t>
            </a:r>
          </a:p>
          <a:p>
            <a:pPr marL="457200" lvl="1"/>
            <a:r>
              <a:rPr lang="en-US" dirty="0"/>
              <a:t>Gas phase pollutants (CO</a:t>
            </a:r>
            <a:r>
              <a:rPr lang="en-US" baseline="-25000" dirty="0"/>
              <a:t>2</a:t>
            </a:r>
            <a:r>
              <a:rPr lang="en-US" dirty="0"/>
              <a:t>, Methane, Ozone, NO</a:t>
            </a:r>
            <a:r>
              <a:rPr lang="en-US" baseline="-25000" dirty="0"/>
              <a:t>2</a:t>
            </a:r>
            <a:r>
              <a:rPr lang="en-US" dirty="0"/>
              <a:t>)</a:t>
            </a:r>
          </a:p>
          <a:p>
            <a:pPr marL="457200" lvl="1"/>
            <a:r>
              <a:rPr lang="en-US" dirty="0"/>
              <a:t>Aerosol size distribution (OPC)</a:t>
            </a:r>
          </a:p>
        </p:txBody>
      </p:sp>
      <p:sp>
        <p:nvSpPr>
          <p:cNvPr id="6" name="TextBox 5">
            <a:extLst>
              <a:ext uri="{FF2B5EF4-FFF2-40B4-BE49-F238E27FC236}">
                <a16:creationId xmlns:a16="http://schemas.microsoft.com/office/drawing/2014/main" id="{357C4849-3BB3-6E30-EC83-4C6F041712EF}"/>
              </a:ext>
            </a:extLst>
          </p:cNvPr>
          <p:cNvSpPr txBox="1"/>
          <p:nvPr/>
        </p:nvSpPr>
        <p:spPr>
          <a:xfrm>
            <a:off x="9384821" y="4181412"/>
            <a:ext cx="2807179" cy="338554"/>
          </a:xfrm>
          <a:prstGeom prst="rect">
            <a:avLst/>
          </a:prstGeom>
          <a:noFill/>
        </p:spPr>
        <p:txBody>
          <a:bodyPr wrap="none" rtlCol="0">
            <a:spAutoFit/>
          </a:bodyPr>
          <a:lstStyle/>
          <a:p>
            <a:r>
              <a:rPr lang="en-US" sz="1600" dirty="0"/>
              <a:t>Photo Credit : Chris Rodgers</a:t>
            </a:r>
          </a:p>
        </p:txBody>
      </p:sp>
    </p:spTree>
    <p:extLst>
      <p:ext uri="{BB962C8B-B14F-4D97-AF65-F5344CB8AC3E}">
        <p14:creationId xmlns:p14="http://schemas.microsoft.com/office/powerpoint/2010/main" val="4259227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430458" y="255315"/>
            <a:ext cx="11353164" cy="873436"/>
          </a:xfrm>
        </p:spPr>
        <p:txBody>
          <a:bodyPr/>
          <a:lstStyle/>
          <a:p>
            <a:r>
              <a:rPr lang="en-US" sz="4000" b="0" dirty="0">
                <a:solidFill>
                  <a:schemeClr val="tx1"/>
                </a:solidFill>
                <a:latin typeface="+mn-lt"/>
              </a:rPr>
              <a:t>Airborne Laboratory for Atmospheric Research (ALAR)</a:t>
            </a:r>
          </a:p>
        </p:txBody>
      </p:sp>
      <p:pic>
        <p:nvPicPr>
          <p:cNvPr id="18" name="Content Placeholder 17" descr="A picture containing ground, outdoor, equipment&#10;&#10;Description automatically generated">
            <a:extLst>
              <a:ext uri="{FF2B5EF4-FFF2-40B4-BE49-F238E27FC236}">
                <a16:creationId xmlns:a16="http://schemas.microsoft.com/office/drawing/2014/main" id="{F43CA6D9-22FB-9C15-17AA-6776742C369A}"/>
              </a:ext>
            </a:extLst>
          </p:cNvPr>
          <p:cNvPicPr>
            <a:picLocks noGrp="1" noChangeAspect="1"/>
          </p:cNvPicPr>
          <p:nvPr>
            <p:ph sz="quarter" idx="24"/>
          </p:nvPr>
        </p:nvPicPr>
        <p:blipFill rotWithShape="1">
          <a:blip r:embed="rId3" cstate="hqprint">
            <a:extLst>
              <a:ext uri="{28A0092B-C50C-407E-A947-70E740481C1C}">
                <a14:useLocalDpi xmlns:a14="http://schemas.microsoft.com/office/drawing/2010/main"/>
              </a:ext>
            </a:extLst>
          </a:blip>
          <a:srcRect/>
          <a:stretch/>
        </p:blipFill>
        <p:spPr>
          <a:xfrm>
            <a:off x="4264550" y="5206475"/>
            <a:ext cx="1615440" cy="1048701"/>
          </a:xfrm>
        </p:spPr>
      </p:pic>
      <p:pic>
        <p:nvPicPr>
          <p:cNvPr id="6" name="Picture 5" descr="A picture containing text, indoor&#10;&#10;Description automatically generated">
            <a:extLst>
              <a:ext uri="{FF2B5EF4-FFF2-40B4-BE49-F238E27FC236}">
                <a16:creationId xmlns:a16="http://schemas.microsoft.com/office/drawing/2014/main" id="{D7B349DE-B355-6143-7914-2F749C948E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7459" y="3453742"/>
            <a:ext cx="1294420" cy="1646397"/>
          </a:xfrm>
          <a:prstGeom prst="rect">
            <a:avLst/>
          </a:prstGeom>
        </p:spPr>
      </p:pic>
      <p:pic>
        <p:nvPicPr>
          <p:cNvPr id="8" name="Picture 7" descr="A picture containing text, sign, orange, table&#10;&#10;Description automatically generated">
            <a:extLst>
              <a:ext uri="{FF2B5EF4-FFF2-40B4-BE49-F238E27FC236}">
                <a16:creationId xmlns:a16="http://schemas.microsoft.com/office/drawing/2014/main" id="{B9281D24-1B38-EC3C-9E10-FFF410A2A8D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59997" y="5114263"/>
            <a:ext cx="1464562" cy="1365510"/>
          </a:xfrm>
          <a:prstGeom prst="rect">
            <a:avLst/>
          </a:prstGeom>
        </p:spPr>
      </p:pic>
      <p:pic>
        <p:nvPicPr>
          <p:cNvPr id="10" name="Picture 9" descr="A picture containing text, indoor, different, engine&#10;&#10;Description automatically generated">
            <a:extLst>
              <a:ext uri="{FF2B5EF4-FFF2-40B4-BE49-F238E27FC236}">
                <a16:creationId xmlns:a16="http://schemas.microsoft.com/office/drawing/2014/main" id="{FEC67AC9-4354-E3B7-8F1E-832609AAEA2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74340" y="1261805"/>
            <a:ext cx="1099556" cy="1299415"/>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518BDE77-70E0-B9D4-166A-B83B12AFB3F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6071"/>
          <a:stretch/>
        </p:blipFill>
        <p:spPr>
          <a:xfrm>
            <a:off x="9000205" y="2295557"/>
            <a:ext cx="2807482" cy="1881600"/>
          </a:xfrm>
          <a:prstGeom prst="rect">
            <a:avLst/>
          </a:prstGeom>
        </p:spPr>
      </p:pic>
      <p:pic>
        <p:nvPicPr>
          <p:cNvPr id="12" name="Picture 11" descr="A picture containing engine, miller&#10;&#10;Description automatically generated">
            <a:extLst>
              <a:ext uri="{FF2B5EF4-FFF2-40B4-BE49-F238E27FC236}">
                <a16:creationId xmlns:a16="http://schemas.microsoft.com/office/drawing/2014/main" id="{3ADE9F1B-C66B-65CE-709D-6D1796EB99C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974109" y="4450466"/>
            <a:ext cx="3109522" cy="2332142"/>
          </a:xfrm>
          <a:prstGeom prst="rect">
            <a:avLst/>
          </a:prstGeom>
        </p:spPr>
      </p:pic>
      <p:pic>
        <p:nvPicPr>
          <p:cNvPr id="13" name="Picture 12">
            <a:extLst>
              <a:ext uri="{FF2B5EF4-FFF2-40B4-BE49-F238E27FC236}">
                <a16:creationId xmlns:a16="http://schemas.microsoft.com/office/drawing/2014/main" id="{1819B2A7-EC4B-7896-80E0-0782B76C30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2339" y="1299491"/>
            <a:ext cx="2324886" cy="889386"/>
          </a:xfrm>
          <a:prstGeom prst="rect">
            <a:avLst/>
          </a:prstGeom>
        </p:spPr>
      </p:pic>
      <p:pic>
        <p:nvPicPr>
          <p:cNvPr id="15" name="Picture 14" descr="A picture containing plane, sky, airplane, outdoor&#10;&#10;Description automatically generated">
            <a:extLst>
              <a:ext uri="{FF2B5EF4-FFF2-40B4-BE49-F238E27FC236}">
                <a16:creationId xmlns:a16="http://schemas.microsoft.com/office/drawing/2014/main" id="{FF092EBF-C9AA-A152-F829-B6B681A192F6}"/>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167943" y="2700006"/>
            <a:ext cx="5700103" cy="2092145"/>
          </a:xfrm>
          <a:prstGeom prst="rect">
            <a:avLst/>
          </a:prstGeom>
        </p:spPr>
      </p:pic>
      <p:sp>
        <p:nvSpPr>
          <p:cNvPr id="17" name="Rectangle 16">
            <a:extLst>
              <a:ext uri="{FF2B5EF4-FFF2-40B4-BE49-F238E27FC236}">
                <a16:creationId xmlns:a16="http://schemas.microsoft.com/office/drawing/2014/main" id="{7926E39F-9752-C961-0516-D5D18E383D19}"/>
              </a:ext>
            </a:extLst>
          </p:cNvPr>
          <p:cNvSpPr/>
          <p:nvPr/>
        </p:nvSpPr>
        <p:spPr>
          <a:xfrm>
            <a:off x="4913987" y="4164914"/>
            <a:ext cx="281940" cy="3088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E40298C-D69C-F6CF-057E-17C35BCA4D26}"/>
              </a:ext>
            </a:extLst>
          </p:cNvPr>
          <p:cNvSpPr/>
          <p:nvPr/>
        </p:nvSpPr>
        <p:spPr>
          <a:xfrm>
            <a:off x="4732797" y="3319671"/>
            <a:ext cx="216779" cy="170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A1A282E-0B17-8F78-DA3C-86E881F7AE64}"/>
              </a:ext>
            </a:extLst>
          </p:cNvPr>
          <p:cNvSpPr/>
          <p:nvPr/>
        </p:nvSpPr>
        <p:spPr>
          <a:xfrm>
            <a:off x="3640858" y="3968094"/>
            <a:ext cx="281940" cy="3088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4883EA-B2A8-F137-0B8C-5628BD5A739F}"/>
              </a:ext>
            </a:extLst>
          </p:cNvPr>
          <p:cNvSpPr/>
          <p:nvPr/>
        </p:nvSpPr>
        <p:spPr>
          <a:xfrm>
            <a:off x="5131138" y="3516940"/>
            <a:ext cx="281940" cy="3088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ED42FF98-8FA5-5543-0251-239292E09488}"/>
              </a:ext>
            </a:extLst>
          </p:cNvPr>
          <p:cNvCxnSpPr>
            <a:cxnSpLocks/>
            <a:stCxn id="19" idx="0"/>
          </p:cNvCxnSpPr>
          <p:nvPr/>
        </p:nvCxnSpPr>
        <p:spPr>
          <a:xfrm flipH="1" flipV="1">
            <a:off x="4018275" y="2492263"/>
            <a:ext cx="822912" cy="8274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0F8ABC3-8BEF-8467-BD14-A5E6CE788442}"/>
              </a:ext>
            </a:extLst>
          </p:cNvPr>
          <p:cNvCxnSpPr>
            <a:cxnSpLocks/>
          </p:cNvCxnSpPr>
          <p:nvPr/>
        </p:nvCxnSpPr>
        <p:spPr>
          <a:xfrm flipH="1">
            <a:off x="1932830" y="4164914"/>
            <a:ext cx="1672439" cy="5836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AC20CFB-E5CC-BFC2-9ED0-4947F633B856}"/>
              </a:ext>
            </a:extLst>
          </p:cNvPr>
          <p:cNvCxnSpPr>
            <a:cxnSpLocks/>
          </p:cNvCxnSpPr>
          <p:nvPr/>
        </p:nvCxnSpPr>
        <p:spPr>
          <a:xfrm>
            <a:off x="5098688" y="4473760"/>
            <a:ext cx="45332" cy="667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D6CC2E1-4A30-D8B2-D82E-245FBDCE0213}"/>
              </a:ext>
            </a:extLst>
          </p:cNvPr>
          <p:cNvCxnSpPr>
            <a:cxnSpLocks/>
            <a:stCxn id="21" idx="3"/>
            <a:endCxn id="13" idx="2"/>
          </p:cNvCxnSpPr>
          <p:nvPr/>
        </p:nvCxnSpPr>
        <p:spPr>
          <a:xfrm flipV="1">
            <a:off x="5413078" y="2188877"/>
            <a:ext cx="2351704" cy="1482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873C567-6EDE-03C3-2CC4-BB4A7C0C5FF4}"/>
              </a:ext>
            </a:extLst>
          </p:cNvPr>
          <p:cNvCxnSpPr>
            <a:cxnSpLocks/>
            <a:stCxn id="21" idx="3"/>
            <a:endCxn id="11" idx="1"/>
          </p:cNvCxnSpPr>
          <p:nvPr/>
        </p:nvCxnSpPr>
        <p:spPr>
          <a:xfrm flipV="1">
            <a:off x="5413078" y="3236357"/>
            <a:ext cx="3587127" cy="435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70547A-00B2-0A5A-CA4E-A74A20CCF1F8}"/>
              </a:ext>
            </a:extLst>
          </p:cNvPr>
          <p:cNvCxnSpPr>
            <a:cxnSpLocks/>
            <a:stCxn id="21" idx="3"/>
          </p:cNvCxnSpPr>
          <p:nvPr/>
        </p:nvCxnSpPr>
        <p:spPr>
          <a:xfrm>
            <a:off x="5413078" y="3671363"/>
            <a:ext cx="2518786" cy="1783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1ED5D8A-C293-08C4-49AE-A221F12E2C17}"/>
              </a:ext>
            </a:extLst>
          </p:cNvPr>
          <p:cNvSpPr txBox="1"/>
          <p:nvPr/>
        </p:nvSpPr>
        <p:spPr>
          <a:xfrm>
            <a:off x="7969030" y="5942343"/>
            <a:ext cx="1354384" cy="584775"/>
          </a:xfrm>
          <a:prstGeom prst="rect">
            <a:avLst/>
          </a:prstGeom>
          <a:noFill/>
        </p:spPr>
        <p:txBody>
          <a:bodyPr wrap="square" rtlCol="0">
            <a:spAutoFit/>
          </a:bodyPr>
          <a:lstStyle/>
          <a:p>
            <a:r>
              <a:rPr lang="en-US" sz="1600" b="1" dirty="0">
                <a:ln>
                  <a:solidFill>
                    <a:schemeClr val="tx1"/>
                  </a:solidFill>
                </a:ln>
                <a:solidFill>
                  <a:schemeClr val="bg1"/>
                </a:solidFill>
              </a:rPr>
              <a:t>2B O3 Monitor</a:t>
            </a:r>
          </a:p>
        </p:txBody>
      </p:sp>
      <p:sp>
        <p:nvSpPr>
          <p:cNvPr id="43" name="TextBox 42">
            <a:extLst>
              <a:ext uri="{FF2B5EF4-FFF2-40B4-BE49-F238E27FC236}">
                <a16:creationId xmlns:a16="http://schemas.microsoft.com/office/drawing/2014/main" id="{6F6EA577-289F-C666-52FF-AD54878B8FE0}"/>
              </a:ext>
            </a:extLst>
          </p:cNvPr>
          <p:cNvSpPr txBox="1"/>
          <p:nvPr/>
        </p:nvSpPr>
        <p:spPr>
          <a:xfrm rot="21112158">
            <a:off x="9579284" y="5235019"/>
            <a:ext cx="1354384" cy="338554"/>
          </a:xfrm>
          <a:prstGeom prst="rect">
            <a:avLst/>
          </a:prstGeom>
          <a:noFill/>
        </p:spPr>
        <p:txBody>
          <a:bodyPr wrap="square" rtlCol="0">
            <a:spAutoFit/>
          </a:bodyPr>
          <a:lstStyle/>
          <a:p>
            <a:r>
              <a:rPr lang="en-US" sz="1600" dirty="0" err="1">
                <a:ln>
                  <a:solidFill>
                    <a:schemeClr val="tx1"/>
                  </a:solidFill>
                </a:ln>
              </a:rPr>
              <a:t>Picarro</a:t>
            </a:r>
            <a:r>
              <a:rPr lang="en-US" sz="1600" dirty="0">
                <a:ln>
                  <a:solidFill>
                    <a:schemeClr val="tx1"/>
                  </a:solidFill>
                </a:ln>
              </a:rPr>
              <a:t> CRDS</a:t>
            </a:r>
          </a:p>
        </p:txBody>
      </p:sp>
      <p:sp>
        <p:nvSpPr>
          <p:cNvPr id="44" name="TextBox 43">
            <a:extLst>
              <a:ext uri="{FF2B5EF4-FFF2-40B4-BE49-F238E27FC236}">
                <a16:creationId xmlns:a16="http://schemas.microsoft.com/office/drawing/2014/main" id="{C07F85C5-AE9B-8C10-171D-DE06E6AF7A13}"/>
              </a:ext>
            </a:extLst>
          </p:cNvPr>
          <p:cNvSpPr txBox="1"/>
          <p:nvPr/>
        </p:nvSpPr>
        <p:spPr>
          <a:xfrm>
            <a:off x="9888722" y="3064970"/>
            <a:ext cx="1354384" cy="584775"/>
          </a:xfrm>
          <a:prstGeom prst="rect">
            <a:avLst/>
          </a:prstGeom>
          <a:noFill/>
        </p:spPr>
        <p:txBody>
          <a:bodyPr wrap="square" rtlCol="0">
            <a:spAutoFit/>
          </a:bodyPr>
          <a:lstStyle/>
          <a:p>
            <a:r>
              <a:rPr lang="en-US" sz="1600" b="1" dirty="0">
                <a:ln>
                  <a:solidFill>
                    <a:schemeClr val="tx1"/>
                  </a:solidFill>
                </a:ln>
                <a:solidFill>
                  <a:schemeClr val="bg1"/>
                </a:solidFill>
              </a:rPr>
              <a:t>LGR NO</a:t>
            </a:r>
            <a:r>
              <a:rPr lang="en-US" sz="1600" b="1" baseline="-25000" dirty="0">
                <a:ln>
                  <a:solidFill>
                    <a:schemeClr val="tx1"/>
                  </a:solidFill>
                </a:ln>
                <a:solidFill>
                  <a:schemeClr val="bg1"/>
                </a:solidFill>
              </a:rPr>
              <a:t>2</a:t>
            </a:r>
            <a:r>
              <a:rPr lang="en-US" sz="1600" b="1" dirty="0">
                <a:ln>
                  <a:solidFill>
                    <a:schemeClr val="tx1"/>
                  </a:solidFill>
                </a:ln>
                <a:solidFill>
                  <a:schemeClr val="bg1"/>
                </a:solidFill>
              </a:rPr>
              <a:t> Analyzer</a:t>
            </a:r>
          </a:p>
        </p:txBody>
      </p:sp>
      <p:sp>
        <p:nvSpPr>
          <p:cNvPr id="45" name="TextBox 44">
            <a:extLst>
              <a:ext uri="{FF2B5EF4-FFF2-40B4-BE49-F238E27FC236}">
                <a16:creationId xmlns:a16="http://schemas.microsoft.com/office/drawing/2014/main" id="{6D8FC3A8-37F3-C060-AB24-45EBB5A8ECC9}"/>
              </a:ext>
            </a:extLst>
          </p:cNvPr>
          <p:cNvSpPr txBox="1"/>
          <p:nvPr/>
        </p:nvSpPr>
        <p:spPr>
          <a:xfrm>
            <a:off x="2619512" y="835444"/>
            <a:ext cx="1354384" cy="307777"/>
          </a:xfrm>
          <a:prstGeom prst="rect">
            <a:avLst/>
          </a:prstGeom>
          <a:noFill/>
        </p:spPr>
        <p:txBody>
          <a:bodyPr wrap="square" rtlCol="0">
            <a:spAutoFit/>
          </a:bodyPr>
          <a:lstStyle/>
          <a:p>
            <a:r>
              <a:rPr lang="en-US" sz="1400" dirty="0">
                <a:ln>
                  <a:solidFill>
                    <a:srgbClr val="262626"/>
                  </a:solidFill>
                </a:ln>
              </a:rPr>
              <a:t>Radiometer</a:t>
            </a:r>
          </a:p>
        </p:txBody>
      </p:sp>
      <p:cxnSp>
        <p:nvCxnSpPr>
          <p:cNvPr id="46" name="Straight Arrow Connector 45">
            <a:extLst>
              <a:ext uri="{FF2B5EF4-FFF2-40B4-BE49-F238E27FC236}">
                <a16:creationId xmlns:a16="http://schemas.microsoft.com/office/drawing/2014/main" id="{1FC89948-0C05-AA87-D9AF-208F4635F590}"/>
              </a:ext>
            </a:extLst>
          </p:cNvPr>
          <p:cNvCxnSpPr>
            <a:cxnSpLocks/>
          </p:cNvCxnSpPr>
          <p:nvPr/>
        </p:nvCxnSpPr>
        <p:spPr>
          <a:xfrm>
            <a:off x="3050630" y="1157556"/>
            <a:ext cx="171689" cy="7491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60DD42B-64CB-5333-24BE-C2D13168E88D}"/>
              </a:ext>
            </a:extLst>
          </p:cNvPr>
          <p:cNvSpPr txBox="1"/>
          <p:nvPr/>
        </p:nvSpPr>
        <p:spPr>
          <a:xfrm>
            <a:off x="3831918" y="6251692"/>
            <a:ext cx="3109522" cy="491160"/>
          </a:xfrm>
          <a:prstGeom prst="rect">
            <a:avLst/>
          </a:prstGeom>
          <a:noFill/>
        </p:spPr>
        <p:txBody>
          <a:bodyPr wrap="square">
            <a:spAutoFit/>
          </a:bodyPr>
          <a:lstStyle/>
          <a:p>
            <a:pPr>
              <a:lnSpc>
                <a:spcPct val="80000"/>
              </a:lnSpc>
            </a:pPr>
            <a:r>
              <a:rPr lang="de-DE" sz="1600" b="1" dirty="0"/>
              <a:t>Heidelberg Airborne Imaging DOAS Instrument (HAIDI)</a:t>
            </a:r>
          </a:p>
        </p:txBody>
      </p:sp>
      <p:sp>
        <p:nvSpPr>
          <p:cNvPr id="58" name="TextBox 57">
            <a:extLst>
              <a:ext uri="{FF2B5EF4-FFF2-40B4-BE49-F238E27FC236}">
                <a16:creationId xmlns:a16="http://schemas.microsoft.com/office/drawing/2014/main" id="{21C3305D-0B9F-69F4-2402-2CA6FFA11EDE}"/>
              </a:ext>
            </a:extLst>
          </p:cNvPr>
          <p:cNvSpPr txBox="1"/>
          <p:nvPr/>
        </p:nvSpPr>
        <p:spPr>
          <a:xfrm>
            <a:off x="6733845" y="971694"/>
            <a:ext cx="3109522" cy="338554"/>
          </a:xfrm>
          <a:prstGeom prst="rect">
            <a:avLst/>
          </a:prstGeom>
          <a:noFill/>
        </p:spPr>
        <p:txBody>
          <a:bodyPr wrap="square">
            <a:spAutoFit/>
          </a:bodyPr>
          <a:lstStyle/>
          <a:p>
            <a:r>
              <a:rPr lang="de-DE" sz="1600" b="1" dirty="0"/>
              <a:t>GRIMM </a:t>
            </a:r>
            <a:r>
              <a:rPr lang="en-US" sz="1600" b="1" dirty="0"/>
              <a:t>aerosol spectrometer </a:t>
            </a:r>
          </a:p>
        </p:txBody>
      </p:sp>
      <p:sp>
        <p:nvSpPr>
          <p:cNvPr id="60" name="TextBox 59">
            <a:extLst>
              <a:ext uri="{FF2B5EF4-FFF2-40B4-BE49-F238E27FC236}">
                <a16:creationId xmlns:a16="http://schemas.microsoft.com/office/drawing/2014/main" id="{AF6BB4F0-C95D-8D2B-E0DF-510BFC5312CD}"/>
              </a:ext>
            </a:extLst>
          </p:cNvPr>
          <p:cNvSpPr txBox="1"/>
          <p:nvPr/>
        </p:nvSpPr>
        <p:spPr>
          <a:xfrm>
            <a:off x="2136338" y="2726481"/>
            <a:ext cx="1451742" cy="523220"/>
          </a:xfrm>
          <a:prstGeom prst="rect">
            <a:avLst/>
          </a:prstGeom>
          <a:noFill/>
        </p:spPr>
        <p:txBody>
          <a:bodyPr wrap="square" rtlCol="0">
            <a:spAutoFit/>
          </a:bodyPr>
          <a:lstStyle/>
          <a:p>
            <a:r>
              <a:rPr lang="en-US" sz="1400" dirty="0"/>
              <a:t>Photo Credit : Chris Rodgers</a:t>
            </a:r>
          </a:p>
        </p:txBody>
      </p:sp>
      <p:sp>
        <p:nvSpPr>
          <p:cNvPr id="3" name="TextBox 2">
            <a:extLst>
              <a:ext uri="{FF2B5EF4-FFF2-40B4-BE49-F238E27FC236}">
                <a16:creationId xmlns:a16="http://schemas.microsoft.com/office/drawing/2014/main" id="{C9F80B17-F656-90F6-1250-288645D035A9}"/>
              </a:ext>
            </a:extLst>
          </p:cNvPr>
          <p:cNvSpPr txBox="1"/>
          <p:nvPr/>
        </p:nvSpPr>
        <p:spPr>
          <a:xfrm>
            <a:off x="4217120" y="5162094"/>
            <a:ext cx="1451742" cy="523220"/>
          </a:xfrm>
          <a:prstGeom prst="rect">
            <a:avLst/>
          </a:prstGeom>
          <a:noFill/>
        </p:spPr>
        <p:txBody>
          <a:bodyPr wrap="square" rtlCol="0">
            <a:spAutoFit/>
          </a:bodyPr>
          <a:lstStyle/>
          <a:p>
            <a:r>
              <a:rPr lang="en-US" sz="1400" dirty="0"/>
              <a:t>Photo Credit : Jay Tomlin</a:t>
            </a:r>
          </a:p>
        </p:txBody>
      </p:sp>
    </p:spTree>
    <p:extLst>
      <p:ext uri="{BB962C8B-B14F-4D97-AF65-F5344CB8AC3E}">
        <p14:creationId xmlns:p14="http://schemas.microsoft.com/office/powerpoint/2010/main" val="3968629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B5E843-30F9-B0DF-BE3D-55202FE3DB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8" r="-48"/>
          <a:stretch/>
        </p:blipFill>
        <p:spPr>
          <a:xfrm>
            <a:off x="0" y="0"/>
            <a:ext cx="10078325" cy="6858000"/>
          </a:xfrm>
          <a:prstGeom prst="rect">
            <a:avLst/>
          </a:prstGeom>
        </p:spPr>
      </p:pic>
      <p:sp>
        <p:nvSpPr>
          <p:cNvPr id="29" name="Rectangle 28">
            <a:extLst>
              <a:ext uri="{FF2B5EF4-FFF2-40B4-BE49-F238E27FC236}">
                <a16:creationId xmlns:a16="http://schemas.microsoft.com/office/drawing/2014/main" id="{0F1B4496-5D1A-5284-C1CE-67616FDC383B}"/>
              </a:ext>
            </a:extLst>
          </p:cNvPr>
          <p:cNvSpPr/>
          <p:nvPr/>
        </p:nvSpPr>
        <p:spPr>
          <a:xfrm>
            <a:off x="7225747" y="0"/>
            <a:ext cx="4966252" cy="6858000"/>
          </a:xfrm>
          <a:prstGeom prst="rect">
            <a:avLst/>
          </a:prstGeom>
          <a:solidFill>
            <a:srgbClr val="B7C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436A65-15F8-9B51-7EF3-3BC76575E5D1}"/>
              </a:ext>
            </a:extLst>
          </p:cNvPr>
          <p:cNvSpPr>
            <a:spLocks noGrp="1"/>
          </p:cNvSpPr>
          <p:nvPr>
            <p:ph type="title"/>
          </p:nvPr>
        </p:nvSpPr>
        <p:spPr>
          <a:xfrm>
            <a:off x="343205" y="221736"/>
            <a:ext cx="6199506" cy="847447"/>
          </a:xfrm>
        </p:spPr>
        <p:txBody>
          <a:bodyPr>
            <a:normAutofit/>
          </a:bodyPr>
          <a:lstStyle/>
          <a:p>
            <a:r>
              <a:rPr lang="en-US" dirty="0"/>
              <a:t>University of WY King Air</a:t>
            </a:r>
          </a:p>
        </p:txBody>
      </p:sp>
      <p:sp>
        <p:nvSpPr>
          <p:cNvPr id="3" name="Content Placeholder 2">
            <a:extLst>
              <a:ext uri="{FF2B5EF4-FFF2-40B4-BE49-F238E27FC236}">
                <a16:creationId xmlns:a16="http://schemas.microsoft.com/office/drawing/2014/main" id="{952E7DD7-5673-A7AA-B48C-9CF39D30A38E}"/>
              </a:ext>
            </a:extLst>
          </p:cNvPr>
          <p:cNvSpPr>
            <a:spLocks noGrp="1"/>
          </p:cNvSpPr>
          <p:nvPr>
            <p:ph idx="1"/>
          </p:nvPr>
        </p:nvSpPr>
        <p:spPr>
          <a:xfrm>
            <a:off x="343204" y="1393834"/>
            <a:ext cx="3571289" cy="5242429"/>
          </a:xfrm>
          <a:solidFill>
            <a:srgbClr val="BAC9D0">
              <a:alpha val="63000"/>
            </a:srgbClr>
          </a:solidFill>
        </p:spPr>
        <p:txBody>
          <a:bodyPr>
            <a:normAutofit lnSpcReduction="10000"/>
          </a:bodyPr>
          <a:lstStyle/>
          <a:p>
            <a:pPr marL="0" indent="0">
              <a:buNone/>
            </a:pPr>
            <a:r>
              <a:rPr lang="en-US" u="sng" dirty="0"/>
              <a:t>Final project for the KA</a:t>
            </a:r>
          </a:p>
          <a:p>
            <a:pPr marL="0" indent="0">
              <a:buNone/>
            </a:pPr>
            <a:endParaRPr lang="en-US" sz="300" dirty="0"/>
          </a:p>
          <a:p>
            <a:pPr marL="0" indent="0">
              <a:buNone/>
            </a:pPr>
            <a:r>
              <a:rPr lang="en-US" dirty="0"/>
              <a:t>Unique payload</a:t>
            </a:r>
          </a:p>
          <a:p>
            <a:pPr marL="406400" lvl="1"/>
            <a:r>
              <a:rPr lang="en-US" dirty="0"/>
              <a:t>Mix of microphysical and chemical instruments (gas, aerosol and cloud phases)</a:t>
            </a:r>
          </a:p>
          <a:p>
            <a:pPr marL="406400" lvl="1"/>
            <a:r>
              <a:rPr lang="en-US" dirty="0"/>
              <a:t>Only project where a CVI has been used onboard the King Air</a:t>
            </a:r>
          </a:p>
          <a:p>
            <a:pPr marL="406400" lvl="1"/>
            <a:r>
              <a:rPr lang="en-US" dirty="0"/>
              <a:t>Power limitations resulted in “Cloud flights” with CIMS off, and “CIMS flights” with CVI off</a:t>
            </a:r>
          </a:p>
        </p:txBody>
      </p:sp>
      <p:sp>
        <p:nvSpPr>
          <p:cNvPr id="7" name="TextBox 6">
            <a:extLst>
              <a:ext uri="{FF2B5EF4-FFF2-40B4-BE49-F238E27FC236}">
                <a16:creationId xmlns:a16="http://schemas.microsoft.com/office/drawing/2014/main" id="{03777376-C12F-2B11-261B-AB49FD6A117F}"/>
              </a:ext>
            </a:extLst>
          </p:cNvPr>
          <p:cNvSpPr txBox="1"/>
          <p:nvPr/>
        </p:nvSpPr>
        <p:spPr>
          <a:xfrm>
            <a:off x="4318564" y="6492875"/>
            <a:ext cx="2248885" cy="338554"/>
          </a:xfrm>
          <a:prstGeom prst="rect">
            <a:avLst/>
          </a:prstGeom>
          <a:noFill/>
        </p:spPr>
        <p:txBody>
          <a:bodyPr wrap="none" rtlCol="0">
            <a:spAutoFit/>
          </a:bodyPr>
          <a:lstStyle/>
          <a:p>
            <a:r>
              <a:rPr lang="en-US" sz="1600" dirty="0">
                <a:solidFill>
                  <a:schemeClr val="bg1"/>
                </a:solidFill>
              </a:rPr>
              <a:t>Photo Credit : Kris Hajny </a:t>
            </a:r>
          </a:p>
        </p:txBody>
      </p:sp>
      <p:grpSp>
        <p:nvGrpSpPr>
          <p:cNvPr id="22" name="Group 21">
            <a:extLst>
              <a:ext uri="{FF2B5EF4-FFF2-40B4-BE49-F238E27FC236}">
                <a16:creationId xmlns:a16="http://schemas.microsoft.com/office/drawing/2014/main" id="{93AC83D6-D3AB-943E-1928-8751639644CA}"/>
              </a:ext>
            </a:extLst>
          </p:cNvPr>
          <p:cNvGrpSpPr/>
          <p:nvPr/>
        </p:nvGrpSpPr>
        <p:grpSpPr>
          <a:xfrm>
            <a:off x="6618910" y="19878"/>
            <a:ext cx="3201669" cy="4029080"/>
            <a:chOff x="6466828" y="0"/>
            <a:chExt cx="3201669" cy="4029080"/>
          </a:xfrm>
        </p:grpSpPr>
        <p:pic>
          <p:nvPicPr>
            <p:cNvPr id="9" name="Picture 8">
              <a:extLst>
                <a:ext uri="{FF2B5EF4-FFF2-40B4-BE49-F238E27FC236}">
                  <a16:creationId xmlns:a16="http://schemas.microsoft.com/office/drawing/2014/main" id="{EBF60EB8-9C13-E27C-F81E-8A34F0BD06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66828" y="0"/>
              <a:ext cx="3201669" cy="3957064"/>
            </a:xfrm>
            <a:prstGeom prst="rect">
              <a:avLst/>
            </a:prstGeom>
            <a:ln w="38100">
              <a:solidFill>
                <a:schemeClr val="tx1"/>
              </a:solidFill>
            </a:ln>
          </p:spPr>
        </p:pic>
        <p:sp>
          <p:nvSpPr>
            <p:cNvPr id="6" name="TextBox 5">
              <a:extLst>
                <a:ext uri="{FF2B5EF4-FFF2-40B4-BE49-F238E27FC236}">
                  <a16:creationId xmlns:a16="http://schemas.microsoft.com/office/drawing/2014/main" id="{81F059DF-FA1E-BC5A-A7D1-23842478FCFE}"/>
                </a:ext>
              </a:extLst>
            </p:cNvPr>
            <p:cNvSpPr txBox="1"/>
            <p:nvPr/>
          </p:nvSpPr>
          <p:spPr>
            <a:xfrm>
              <a:off x="7203978" y="3721303"/>
              <a:ext cx="2241662" cy="307777"/>
            </a:xfrm>
            <a:prstGeom prst="rect">
              <a:avLst/>
            </a:prstGeom>
            <a:noFill/>
          </p:spPr>
          <p:txBody>
            <a:bodyPr wrap="square" rtlCol="0">
              <a:spAutoFit/>
            </a:bodyPr>
            <a:lstStyle/>
            <a:p>
              <a:r>
                <a:rPr lang="en-US" sz="1400" dirty="0">
                  <a:solidFill>
                    <a:schemeClr val="bg1"/>
                  </a:solidFill>
                </a:rPr>
                <a:t>Photo Credit: Chris Rodgers</a:t>
              </a:r>
            </a:p>
          </p:txBody>
        </p:sp>
        <p:sp>
          <p:nvSpPr>
            <p:cNvPr id="10" name="TextBox 9">
              <a:extLst>
                <a:ext uri="{FF2B5EF4-FFF2-40B4-BE49-F238E27FC236}">
                  <a16:creationId xmlns:a16="http://schemas.microsoft.com/office/drawing/2014/main" id="{5ADC9A3D-75BC-CEF9-9A92-1B312BC2667A}"/>
                </a:ext>
              </a:extLst>
            </p:cNvPr>
            <p:cNvSpPr txBox="1"/>
            <p:nvPr/>
          </p:nvSpPr>
          <p:spPr>
            <a:xfrm>
              <a:off x="8452383" y="843240"/>
              <a:ext cx="813043" cy="369332"/>
            </a:xfrm>
            <a:prstGeom prst="rect">
              <a:avLst/>
            </a:prstGeom>
            <a:solidFill>
              <a:schemeClr val="tx1">
                <a:lumMod val="50000"/>
                <a:lumOff val="50000"/>
                <a:alpha val="56000"/>
              </a:schemeClr>
            </a:solidFill>
          </p:spPr>
          <p:txBody>
            <a:bodyPr wrap="none" rtlCol="0">
              <a:spAutoFit/>
            </a:bodyPr>
            <a:lstStyle/>
            <a:p>
              <a:r>
                <a:rPr lang="en-US" b="1" dirty="0">
                  <a:solidFill>
                    <a:schemeClr val="bg1"/>
                  </a:solidFill>
                </a:rPr>
                <a:t>DRUM</a:t>
              </a:r>
            </a:p>
          </p:txBody>
        </p:sp>
        <p:sp>
          <p:nvSpPr>
            <p:cNvPr id="11" name="TextBox 10">
              <a:extLst>
                <a:ext uri="{FF2B5EF4-FFF2-40B4-BE49-F238E27FC236}">
                  <a16:creationId xmlns:a16="http://schemas.microsoft.com/office/drawing/2014/main" id="{FE94D074-086A-A17F-62F4-B50B28ACC4C3}"/>
                </a:ext>
              </a:extLst>
            </p:cNvPr>
            <p:cNvSpPr txBox="1"/>
            <p:nvPr/>
          </p:nvSpPr>
          <p:spPr>
            <a:xfrm>
              <a:off x="7441455" y="1212572"/>
              <a:ext cx="575799" cy="369332"/>
            </a:xfrm>
            <a:prstGeom prst="rect">
              <a:avLst/>
            </a:prstGeom>
            <a:solidFill>
              <a:schemeClr val="bg1">
                <a:alpha val="60000"/>
              </a:schemeClr>
            </a:solidFill>
          </p:spPr>
          <p:txBody>
            <a:bodyPr wrap="none" rtlCol="0">
              <a:spAutoFit/>
            </a:bodyPr>
            <a:lstStyle/>
            <a:p>
              <a:r>
                <a:rPr lang="en-US" b="1" dirty="0"/>
                <a:t>PILS</a:t>
              </a:r>
            </a:p>
          </p:txBody>
        </p:sp>
        <p:sp>
          <p:nvSpPr>
            <p:cNvPr id="13" name="TextBox 12">
              <a:extLst>
                <a:ext uri="{FF2B5EF4-FFF2-40B4-BE49-F238E27FC236}">
                  <a16:creationId xmlns:a16="http://schemas.microsoft.com/office/drawing/2014/main" id="{1E800283-EC27-30B5-718F-F46DBF5BC8BF}"/>
                </a:ext>
              </a:extLst>
            </p:cNvPr>
            <p:cNvSpPr txBox="1"/>
            <p:nvPr/>
          </p:nvSpPr>
          <p:spPr>
            <a:xfrm>
              <a:off x="9106448" y="1393834"/>
              <a:ext cx="418704" cy="369332"/>
            </a:xfrm>
            <a:prstGeom prst="rect">
              <a:avLst/>
            </a:prstGeom>
            <a:solidFill>
              <a:schemeClr val="tx1">
                <a:lumMod val="50000"/>
                <a:lumOff val="50000"/>
                <a:alpha val="56000"/>
              </a:schemeClr>
            </a:solidFill>
          </p:spPr>
          <p:txBody>
            <a:bodyPr wrap="none" rtlCol="0">
              <a:spAutoFit/>
            </a:bodyPr>
            <a:lstStyle/>
            <a:p>
              <a:r>
                <a:rPr lang="en-US" b="1" dirty="0">
                  <a:solidFill>
                    <a:schemeClr val="bg1"/>
                  </a:solidFill>
                </a:rPr>
                <a:t>O</a:t>
              </a:r>
              <a:r>
                <a:rPr lang="en-US" b="1" baseline="-25000" dirty="0">
                  <a:solidFill>
                    <a:schemeClr val="bg1"/>
                  </a:solidFill>
                </a:rPr>
                <a:t>3</a:t>
              </a:r>
            </a:p>
          </p:txBody>
        </p:sp>
      </p:grpSp>
      <p:pic>
        <p:nvPicPr>
          <p:cNvPr id="15" name="Picture 14">
            <a:extLst>
              <a:ext uri="{FF2B5EF4-FFF2-40B4-BE49-F238E27FC236}">
                <a16:creationId xmlns:a16="http://schemas.microsoft.com/office/drawing/2014/main" id="{3EF12508-4D73-5953-312A-30B33D7007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71251" y="0"/>
            <a:ext cx="2320749" cy="2900936"/>
          </a:xfrm>
          <a:prstGeom prst="rect">
            <a:avLst/>
          </a:prstGeom>
        </p:spPr>
      </p:pic>
      <p:sp>
        <p:nvSpPr>
          <p:cNvPr id="16" name="TextBox 15">
            <a:extLst>
              <a:ext uri="{FF2B5EF4-FFF2-40B4-BE49-F238E27FC236}">
                <a16:creationId xmlns:a16="http://schemas.microsoft.com/office/drawing/2014/main" id="{1F5DFA4F-64FA-BE36-BB98-88C16393D894}"/>
              </a:ext>
            </a:extLst>
          </p:cNvPr>
          <p:cNvSpPr txBox="1"/>
          <p:nvPr/>
        </p:nvSpPr>
        <p:spPr>
          <a:xfrm>
            <a:off x="10416673" y="37070"/>
            <a:ext cx="1488228" cy="369332"/>
          </a:xfrm>
          <a:prstGeom prst="rect">
            <a:avLst/>
          </a:prstGeom>
          <a:solidFill>
            <a:schemeClr val="tx1">
              <a:lumMod val="50000"/>
              <a:lumOff val="50000"/>
              <a:alpha val="56000"/>
            </a:schemeClr>
          </a:solidFill>
        </p:spPr>
        <p:txBody>
          <a:bodyPr wrap="none" rtlCol="0">
            <a:spAutoFit/>
          </a:bodyPr>
          <a:lstStyle/>
          <a:p>
            <a:r>
              <a:rPr lang="en-US" b="1" dirty="0">
                <a:solidFill>
                  <a:schemeClr val="bg1"/>
                </a:solidFill>
              </a:rPr>
              <a:t>CVI controller</a:t>
            </a:r>
          </a:p>
        </p:txBody>
      </p:sp>
      <p:grpSp>
        <p:nvGrpSpPr>
          <p:cNvPr id="21" name="Group 20">
            <a:extLst>
              <a:ext uri="{FF2B5EF4-FFF2-40B4-BE49-F238E27FC236}">
                <a16:creationId xmlns:a16="http://schemas.microsoft.com/office/drawing/2014/main" id="{DB200186-191B-759F-A6F1-BE4917C42D9B}"/>
              </a:ext>
            </a:extLst>
          </p:cNvPr>
          <p:cNvGrpSpPr/>
          <p:nvPr/>
        </p:nvGrpSpPr>
        <p:grpSpPr>
          <a:xfrm>
            <a:off x="9871250" y="2926336"/>
            <a:ext cx="2320750" cy="1074627"/>
            <a:chOff x="8088879" y="5718411"/>
            <a:chExt cx="2425123" cy="1122957"/>
          </a:xfrm>
        </p:grpSpPr>
        <p:pic>
          <p:nvPicPr>
            <p:cNvPr id="19" name="Picture 18">
              <a:extLst>
                <a:ext uri="{FF2B5EF4-FFF2-40B4-BE49-F238E27FC236}">
                  <a16:creationId xmlns:a16="http://schemas.microsoft.com/office/drawing/2014/main" id="{E352CD8C-BB00-9017-2DB7-EE092426697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088879" y="5718411"/>
              <a:ext cx="2425123" cy="1122957"/>
            </a:xfrm>
            <a:prstGeom prst="rect">
              <a:avLst/>
            </a:prstGeom>
          </p:spPr>
        </p:pic>
        <p:sp>
          <p:nvSpPr>
            <p:cNvPr id="20" name="TextBox 19">
              <a:extLst>
                <a:ext uri="{FF2B5EF4-FFF2-40B4-BE49-F238E27FC236}">
                  <a16:creationId xmlns:a16="http://schemas.microsoft.com/office/drawing/2014/main" id="{4E8E37E8-D51F-CD48-9548-BAC54E1C1F4D}"/>
                </a:ext>
              </a:extLst>
            </p:cNvPr>
            <p:cNvSpPr txBox="1"/>
            <p:nvPr/>
          </p:nvSpPr>
          <p:spPr>
            <a:xfrm>
              <a:off x="8891837" y="5864183"/>
              <a:ext cx="1030519" cy="385942"/>
            </a:xfrm>
            <a:prstGeom prst="rect">
              <a:avLst/>
            </a:prstGeom>
            <a:solidFill>
              <a:schemeClr val="tx1">
                <a:lumMod val="50000"/>
                <a:lumOff val="50000"/>
                <a:alpha val="56000"/>
              </a:schemeClr>
            </a:solidFill>
          </p:spPr>
          <p:txBody>
            <a:bodyPr wrap="none" rtlCol="0">
              <a:spAutoFit/>
            </a:bodyPr>
            <a:lstStyle/>
            <a:p>
              <a:r>
                <a:rPr lang="en-US" b="1" dirty="0">
                  <a:solidFill>
                    <a:schemeClr val="bg1"/>
                  </a:solidFill>
                </a:rPr>
                <a:t>CVI inlet</a:t>
              </a:r>
            </a:p>
          </p:txBody>
        </p:sp>
      </p:grpSp>
      <p:sp>
        <p:nvSpPr>
          <p:cNvPr id="17" name="TextBox 16">
            <a:extLst>
              <a:ext uri="{FF2B5EF4-FFF2-40B4-BE49-F238E27FC236}">
                <a16:creationId xmlns:a16="http://schemas.microsoft.com/office/drawing/2014/main" id="{35462746-8F07-4E3B-69CA-FF239754D45D}"/>
              </a:ext>
            </a:extLst>
          </p:cNvPr>
          <p:cNvSpPr txBox="1"/>
          <p:nvPr/>
        </p:nvSpPr>
        <p:spPr>
          <a:xfrm>
            <a:off x="9896779" y="2609568"/>
            <a:ext cx="2241662" cy="307777"/>
          </a:xfrm>
          <a:prstGeom prst="rect">
            <a:avLst/>
          </a:prstGeom>
          <a:solidFill>
            <a:srgbClr val="1E1A2C">
              <a:alpha val="40000"/>
            </a:srgbClr>
          </a:solidFill>
        </p:spPr>
        <p:txBody>
          <a:bodyPr wrap="square" rtlCol="0">
            <a:spAutoFit/>
          </a:bodyPr>
          <a:lstStyle/>
          <a:p>
            <a:r>
              <a:rPr lang="en-US" sz="1400" dirty="0">
                <a:solidFill>
                  <a:schemeClr val="bg1"/>
                </a:solidFill>
              </a:rPr>
              <a:t>Photo Credit: Chris Rodgers</a:t>
            </a:r>
          </a:p>
        </p:txBody>
      </p:sp>
      <p:pic>
        <p:nvPicPr>
          <p:cNvPr id="25" name="Picture 24">
            <a:extLst>
              <a:ext uri="{FF2B5EF4-FFF2-40B4-BE49-F238E27FC236}">
                <a16:creationId xmlns:a16="http://schemas.microsoft.com/office/drawing/2014/main" id="{79FBDE12-DC1D-5F03-5753-090D6A2E6E3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225748" y="4034603"/>
            <a:ext cx="4966252" cy="2813263"/>
          </a:xfrm>
          <a:prstGeom prst="rect">
            <a:avLst/>
          </a:prstGeom>
        </p:spPr>
      </p:pic>
      <p:sp>
        <p:nvSpPr>
          <p:cNvPr id="26" name="TextBox 25">
            <a:extLst>
              <a:ext uri="{FF2B5EF4-FFF2-40B4-BE49-F238E27FC236}">
                <a16:creationId xmlns:a16="http://schemas.microsoft.com/office/drawing/2014/main" id="{1AC64286-E094-9036-F2E9-C4A3D7279E81}"/>
              </a:ext>
            </a:extLst>
          </p:cNvPr>
          <p:cNvSpPr txBox="1"/>
          <p:nvPr/>
        </p:nvSpPr>
        <p:spPr>
          <a:xfrm>
            <a:off x="8405510" y="6577090"/>
            <a:ext cx="2241662" cy="307777"/>
          </a:xfrm>
          <a:prstGeom prst="rect">
            <a:avLst/>
          </a:prstGeom>
          <a:noFill/>
        </p:spPr>
        <p:txBody>
          <a:bodyPr wrap="square" rtlCol="0">
            <a:spAutoFit/>
          </a:bodyPr>
          <a:lstStyle/>
          <a:p>
            <a:r>
              <a:rPr lang="en-US" sz="1400" dirty="0">
                <a:solidFill>
                  <a:schemeClr val="bg1"/>
                </a:solidFill>
              </a:rPr>
              <a:t>Photo Credit: Chris Rodgers</a:t>
            </a:r>
          </a:p>
        </p:txBody>
      </p:sp>
      <p:sp>
        <p:nvSpPr>
          <p:cNvPr id="27" name="TextBox 26">
            <a:extLst>
              <a:ext uri="{FF2B5EF4-FFF2-40B4-BE49-F238E27FC236}">
                <a16:creationId xmlns:a16="http://schemas.microsoft.com/office/drawing/2014/main" id="{ED9EE894-B4CB-1CDB-D487-DC6427FC5C4B}"/>
              </a:ext>
            </a:extLst>
          </p:cNvPr>
          <p:cNvSpPr txBox="1"/>
          <p:nvPr/>
        </p:nvSpPr>
        <p:spPr>
          <a:xfrm>
            <a:off x="10482396" y="4618055"/>
            <a:ext cx="678391" cy="369332"/>
          </a:xfrm>
          <a:prstGeom prst="rect">
            <a:avLst/>
          </a:prstGeom>
          <a:solidFill>
            <a:srgbClr val="E65F77">
              <a:alpha val="30000"/>
            </a:srgbClr>
          </a:solidFill>
        </p:spPr>
        <p:txBody>
          <a:bodyPr wrap="none" rtlCol="0">
            <a:spAutoFit/>
          </a:bodyPr>
          <a:lstStyle/>
          <a:p>
            <a:r>
              <a:rPr lang="en-US" b="1" dirty="0">
                <a:solidFill>
                  <a:schemeClr val="bg1"/>
                </a:solidFill>
              </a:rPr>
              <a:t>CIMS</a:t>
            </a:r>
          </a:p>
        </p:txBody>
      </p:sp>
    </p:spTree>
    <p:extLst>
      <p:ext uri="{BB962C8B-B14F-4D97-AF65-F5344CB8AC3E}">
        <p14:creationId xmlns:p14="http://schemas.microsoft.com/office/powerpoint/2010/main" val="1429074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a:extLst>
              <a:ext uri="{FF2B5EF4-FFF2-40B4-BE49-F238E27FC236}">
                <a16:creationId xmlns:a16="http://schemas.microsoft.com/office/drawing/2014/main" id="{AA00F78A-206B-AA6D-94D8-1DAFCEA3915E}"/>
              </a:ext>
            </a:extLst>
          </p:cNvPr>
          <p:cNvSpPr>
            <a:spLocks noGrp="1"/>
          </p:cNvSpPr>
          <p:nvPr>
            <p:ph type="title"/>
          </p:nvPr>
        </p:nvSpPr>
        <p:spPr>
          <a:xfrm>
            <a:off x="358761" y="209295"/>
            <a:ext cx="3315183" cy="1785622"/>
          </a:xfrm>
        </p:spPr>
        <p:txBody>
          <a:bodyPr anchor="t">
            <a:normAutofit fontScale="90000"/>
          </a:bodyPr>
          <a:lstStyle/>
          <a:p>
            <a:r>
              <a:rPr lang="en-US" dirty="0"/>
              <a:t>Continuous Observations on the Tundra</a:t>
            </a:r>
          </a:p>
        </p:txBody>
      </p:sp>
      <p:pic>
        <p:nvPicPr>
          <p:cNvPr id="2" name="Picture 1" descr="Chart, line chart&#10;&#10;Description automatically generated">
            <a:extLst>
              <a:ext uri="{FF2B5EF4-FFF2-40B4-BE49-F238E27FC236}">
                <a16:creationId xmlns:a16="http://schemas.microsoft.com/office/drawing/2014/main" id="{F6B62806-35D7-6939-6801-2FF2C8BAFF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2465" y="1994918"/>
            <a:ext cx="7337574" cy="4863081"/>
          </a:xfrm>
          <a:prstGeom prst="rect">
            <a:avLst/>
          </a:prstGeom>
        </p:spPr>
      </p:pic>
      <p:sp>
        <p:nvSpPr>
          <p:cNvPr id="11" name="Content Placeholder 2">
            <a:extLst>
              <a:ext uri="{FF2B5EF4-FFF2-40B4-BE49-F238E27FC236}">
                <a16:creationId xmlns:a16="http://schemas.microsoft.com/office/drawing/2014/main" id="{4C974182-F574-6DE4-6E4D-33815EFAB371}"/>
              </a:ext>
            </a:extLst>
          </p:cNvPr>
          <p:cNvSpPr txBox="1">
            <a:spLocks/>
          </p:cNvSpPr>
          <p:nvPr/>
        </p:nvSpPr>
        <p:spPr>
          <a:xfrm>
            <a:off x="801628" y="5838416"/>
            <a:ext cx="1797194" cy="376117"/>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t>Mar 31, 2022 </a:t>
            </a:r>
          </a:p>
        </p:txBody>
      </p:sp>
      <p:pic>
        <p:nvPicPr>
          <p:cNvPr id="4" name="Picture 3">
            <a:extLst>
              <a:ext uri="{FF2B5EF4-FFF2-40B4-BE49-F238E27FC236}">
                <a16:creationId xmlns:a16="http://schemas.microsoft.com/office/drawing/2014/main" id="{6460B47D-0787-B379-D2D5-37BF67FE793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98604" y="0"/>
            <a:ext cx="5205924" cy="3904443"/>
          </a:xfrm>
          <a:prstGeom prst="rect">
            <a:avLst/>
          </a:prstGeom>
          <a:ln w="28575">
            <a:solidFill>
              <a:schemeClr val="tx1"/>
            </a:solidFill>
          </a:ln>
        </p:spPr>
      </p:pic>
      <p:sp>
        <p:nvSpPr>
          <p:cNvPr id="12" name="TextBox 11">
            <a:extLst>
              <a:ext uri="{FF2B5EF4-FFF2-40B4-BE49-F238E27FC236}">
                <a16:creationId xmlns:a16="http://schemas.microsoft.com/office/drawing/2014/main" id="{47A944A2-9D79-3517-4E09-03987064E68E}"/>
              </a:ext>
            </a:extLst>
          </p:cNvPr>
          <p:cNvSpPr txBox="1"/>
          <p:nvPr/>
        </p:nvSpPr>
        <p:spPr>
          <a:xfrm>
            <a:off x="7624035" y="3429000"/>
            <a:ext cx="1556067" cy="369332"/>
          </a:xfrm>
          <a:prstGeom prst="rect">
            <a:avLst/>
          </a:prstGeom>
          <a:noFill/>
        </p:spPr>
        <p:txBody>
          <a:bodyPr wrap="none" rtlCol="0">
            <a:spAutoFit/>
          </a:bodyPr>
          <a:lstStyle/>
          <a:p>
            <a:r>
              <a:rPr lang="en-US" dirty="0">
                <a:solidFill>
                  <a:schemeClr val="bg1"/>
                </a:solidFill>
              </a:rPr>
              <a:t>Cake Eater site</a:t>
            </a:r>
          </a:p>
        </p:txBody>
      </p:sp>
      <p:cxnSp>
        <p:nvCxnSpPr>
          <p:cNvPr id="18" name="Straight Connector 17">
            <a:extLst>
              <a:ext uri="{FF2B5EF4-FFF2-40B4-BE49-F238E27FC236}">
                <a16:creationId xmlns:a16="http://schemas.microsoft.com/office/drawing/2014/main" id="{C50459E6-74A9-0F59-C84D-CAF8211D0A02}"/>
              </a:ext>
            </a:extLst>
          </p:cNvPr>
          <p:cNvCxnSpPr/>
          <p:nvPr/>
        </p:nvCxnSpPr>
        <p:spPr>
          <a:xfrm>
            <a:off x="1395663" y="3031957"/>
            <a:ext cx="577515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8D170A-4CA9-B159-E6E9-C9BF597EC8E3}"/>
              </a:ext>
            </a:extLst>
          </p:cNvPr>
          <p:cNvCxnSpPr>
            <a:cxnSpLocks/>
          </p:cNvCxnSpPr>
          <p:nvPr/>
        </p:nvCxnSpPr>
        <p:spPr>
          <a:xfrm>
            <a:off x="3404937" y="3031957"/>
            <a:ext cx="0" cy="2994517"/>
          </a:xfrm>
          <a:prstGeom prst="straightConnector1">
            <a:avLst/>
          </a:prstGeom>
          <a:ln w="2857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68D838-3C3A-4C5F-5AC3-C958283AAC97}"/>
              </a:ext>
            </a:extLst>
          </p:cNvPr>
          <p:cNvSpPr txBox="1"/>
          <p:nvPr/>
        </p:nvSpPr>
        <p:spPr>
          <a:xfrm>
            <a:off x="2196656" y="3708690"/>
            <a:ext cx="2569934" cy="400110"/>
          </a:xfrm>
          <a:prstGeom prst="rect">
            <a:avLst/>
          </a:prstGeom>
          <a:solidFill>
            <a:schemeClr val="bg1"/>
          </a:solidFill>
        </p:spPr>
        <p:txBody>
          <a:bodyPr wrap="none" rtlCol="0">
            <a:spAutoFit/>
          </a:bodyPr>
          <a:lstStyle/>
          <a:p>
            <a:r>
              <a:rPr lang="en-US" sz="2000" dirty="0"/>
              <a:t>Ozone Depletion event</a:t>
            </a:r>
          </a:p>
        </p:txBody>
      </p:sp>
      <p:sp>
        <p:nvSpPr>
          <p:cNvPr id="24" name="Text Box 4">
            <a:extLst>
              <a:ext uri="{FF2B5EF4-FFF2-40B4-BE49-F238E27FC236}">
                <a16:creationId xmlns:a16="http://schemas.microsoft.com/office/drawing/2014/main" id="{433D043B-76AE-ACAE-5230-44C46E55FD6A}"/>
              </a:ext>
            </a:extLst>
          </p:cNvPr>
          <p:cNvSpPr txBox="1">
            <a:spLocks noChangeArrowheads="1"/>
          </p:cNvSpPr>
          <p:nvPr/>
        </p:nvSpPr>
        <p:spPr bwMode="auto">
          <a:xfrm>
            <a:off x="7437701" y="4062458"/>
            <a:ext cx="2665483" cy="2457083"/>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22250" indent="-222250" eaLnBrk="1" hangingPunct="1">
              <a:spcAft>
                <a:spcPts val="200"/>
              </a:spcAft>
            </a:pPr>
            <a:r>
              <a:rPr lang="en-CA" sz="1600" b="1" dirty="0">
                <a:solidFill>
                  <a:srgbClr val="0432FF"/>
                </a:solidFill>
                <a:latin typeface="Calibri" panose="020F0502020204030204" pitchFamily="34" charset="0"/>
                <a:cs typeface="Calibri" panose="020F0502020204030204" pitchFamily="34" charset="0"/>
              </a:rPr>
              <a:t>12m Tower Measurements:</a:t>
            </a:r>
          </a:p>
          <a:p>
            <a:pPr marL="222250" indent="-222250" eaLnBrk="1" hangingPunct="1">
              <a:spcAft>
                <a:spcPts val="200"/>
              </a:spcAft>
              <a:buClr>
                <a:srgbClr val="FF0000"/>
              </a:buClr>
              <a:buSzPct val="150000"/>
              <a:buFont typeface="Wingdings" charset="0"/>
              <a:buChar char="ü"/>
            </a:pPr>
            <a:r>
              <a:rPr lang="en-CA" sz="1400" b="1" dirty="0">
                <a:latin typeface="Calibri" panose="020F0502020204030204" pitchFamily="34" charset="0"/>
                <a:cs typeface="Calibri" panose="020F0502020204030204" pitchFamily="34" charset="0"/>
              </a:rPr>
              <a:t>Air turbulence at eight levels</a:t>
            </a:r>
          </a:p>
          <a:p>
            <a:pPr marL="222250" indent="-222250" eaLnBrk="1" hangingPunct="1">
              <a:spcAft>
                <a:spcPts val="200"/>
              </a:spcAft>
              <a:buClr>
                <a:srgbClr val="FF0000"/>
              </a:buClr>
              <a:buSzPct val="150000"/>
              <a:buFont typeface="Wingdings" charset="0"/>
              <a:buChar char="ü"/>
            </a:pPr>
            <a:r>
              <a:rPr lang="en-CA" sz="1400" b="1" dirty="0">
                <a:latin typeface="Calibri" panose="020F0502020204030204" pitchFamily="34" charset="0"/>
                <a:cs typeface="Calibri" panose="020F0502020204030204" pitchFamily="34" charset="0"/>
              </a:rPr>
              <a:t>Incoming and outgoing solar irradiance</a:t>
            </a:r>
          </a:p>
          <a:p>
            <a:pPr marL="222250" indent="-222250" eaLnBrk="1" hangingPunct="1">
              <a:spcAft>
                <a:spcPts val="200"/>
              </a:spcAft>
              <a:buClr>
                <a:srgbClr val="FF0000"/>
              </a:buClr>
              <a:buSzPct val="150000"/>
              <a:buFont typeface="Wingdings" charset="0"/>
              <a:buChar char="ü"/>
            </a:pPr>
            <a:r>
              <a:rPr lang="en-CA" sz="1400" b="1" dirty="0">
                <a:latin typeface="Calibri" panose="020F0502020204030204" pitchFamily="34" charset="0"/>
                <a:cs typeface="Calibri" panose="020F0502020204030204" pitchFamily="34" charset="0"/>
              </a:rPr>
              <a:t>Incoming and outgoing terrestrial irradiance</a:t>
            </a:r>
          </a:p>
          <a:p>
            <a:pPr marL="222250" indent="-222250" eaLnBrk="1" hangingPunct="1">
              <a:spcAft>
                <a:spcPts val="200"/>
              </a:spcAft>
              <a:buClr>
                <a:srgbClr val="FF0000"/>
              </a:buClr>
              <a:buSzPct val="150000"/>
              <a:buFont typeface="Wingdings" charset="0"/>
              <a:buChar char="ü"/>
            </a:pPr>
            <a:r>
              <a:rPr lang="en-CA" sz="1400" b="1" dirty="0">
                <a:latin typeface="Calibri" panose="020F0502020204030204" pitchFamily="34" charset="0"/>
                <a:cs typeface="Calibri" panose="020F0502020204030204" pitchFamily="34" charset="0"/>
              </a:rPr>
              <a:t>Air temperature at six levels</a:t>
            </a:r>
          </a:p>
          <a:p>
            <a:pPr marL="222250" indent="-222250" eaLnBrk="1" hangingPunct="1">
              <a:spcAft>
                <a:spcPts val="200"/>
              </a:spcAft>
              <a:buClr>
                <a:srgbClr val="FF0000"/>
              </a:buClr>
              <a:buSzPct val="150000"/>
              <a:buFont typeface="Wingdings" charset="0"/>
              <a:buChar char="ü"/>
            </a:pPr>
            <a:r>
              <a:rPr lang="en-CA" sz="1400" b="1" dirty="0">
                <a:latin typeface="Calibri" panose="020F0502020204030204" pitchFamily="34" charset="0"/>
                <a:cs typeface="Calibri" panose="020F0502020204030204" pitchFamily="34" charset="0"/>
              </a:rPr>
              <a:t>Air humidity at two levels</a:t>
            </a:r>
          </a:p>
          <a:p>
            <a:pPr marL="222250" indent="-222250" eaLnBrk="1" hangingPunct="1">
              <a:spcAft>
                <a:spcPts val="200"/>
              </a:spcAft>
              <a:buClr>
                <a:srgbClr val="FF0000"/>
              </a:buClr>
              <a:buSzPct val="150000"/>
              <a:buFont typeface="Wingdings" charset="0"/>
              <a:buChar char="ü"/>
            </a:pPr>
            <a:r>
              <a:rPr lang="en-CA" sz="1400" b="1" dirty="0">
                <a:latin typeface="Calibri" panose="020F0502020204030204" pitchFamily="34" charset="0"/>
                <a:cs typeface="Calibri" panose="020F0502020204030204" pitchFamily="34" charset="0"/>
              </a:rPr>
              <a:t>Wind speed and direction</a:t>
            </a:r>
          </a:p>
          <a:p>
            <a:pPr marL="222250" indent="-222250" eaLnBrk="1" hangingPunct="1">
              <a:spcAft>
                <a:spcPts val="200"/>
              </a:spcAft>
              <a:buClr>
                <a:srgbClr val="FF0000"/>
              </a:buClr>
              <a:buSzPct val="150000"/>
              <a:buFont typeface="Wingdings" charset="0"/>
              <a:buChar char="ü"/>
            </a:pPr>
            <a:r>
              <a:rPr lang="en-CA" sz="1400" b="1" dirty="0">
                <a:latin typeface="Calibri" panose="020F0502020204030204" pitchFamily="34" charset="0"/>
                <a:cs typeface="Calibri" panose="020F0502020204030204" pitchFamily="34" charset="0"/>
              </a:rPr>
              <a:t>Atmospheric pressure</a:t>
            </a:r>
            <a:endParaRPr lang="en-US" sz="1100" b="1" dirty="0">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0C42578-7B6B-01B2-BB88-94DE521F661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090845" y="3429000"/>
            <a:ext cx="2101155" cy="3342632"/>
          </a:xfrm>
          <a:prstGeom prst="rect">
            <a:avLst/>
          </a:prstGeom>
          <a:ln w="12700">
            <a:solidFill>
              <a:schemeClr val="tx1"/>
            </a:solidFill>
          </a:ln>
        </p:spPr>
      </p:pic>
      <p:sp>
        <p:nvSpPr>
          <p:cNvPr id="28" name="Text Box 4">
            <a:extLst>
              <a:ext uri="{FF2B5EF4-FFF2-40B4-BE49-F238E27FC236}">
                <a16:creationId xmlns:a16="http://schemas.microsoft.com/office/drawing/2014/main" id="{40BAA3B2-6F1A-35CE-63AD-C742523B34AB}"/>
              </a:ext>
            </a:extLst>
          </p:cNvPr>
          <p:cNvSpPr txBox="1">
            <a:spLocks noChangeArrowheads="1"/>
          </p:cNvSpPr>
          <p:nvPr/>
        </p:nvSpPr>
        <p:spPr bwMode="auto">
          <a:xfrm>
            <a:off x="7170821" y="91469"/>
            <a:ext cx="4662418" cy="1061829"/>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22250" indent="-222250" eaLnBrk="1" hangingPunct="1">
              <a:spcAft>
                <a:spcPts val="200"/>
              </a:spcAft>
            </a:pPr>
            <a:r>
              <a:rPr lang="en-CA" sz="1600" b="1" dirty="0">
                <a:solidFill>
                  <a:schemeClr val="bg1"/>
                </a:solidFill>
                <a:latin typeface="Calibri" panose="020F0502020204030204" pitchFamily="34" charset="0"/>
                <a:cs typeface="Calibri" panose="020F0502020204030204" pitchFamily="34" charset="0"/>
              </a:rPr>
              <a:t>Surface-based measurements:</a:t>
            </a:r>
          </a:p>
          <a:p>
            <a:pPr marL="222250" indent="-222250" eaLnBrk="1" hangingPunct="1">
              <a:spcAft>
                <a:spcPts val="200"/>
              </a:spcAft>
              <a:buClr>
                <a:srgbClr val="FF0000"/>
              </a:buClr>
              <a:buSzPct val="150000"/>
              <a:buFont typeface="Wingdings" charset="0"/>
              <a:buChar char="ü"/>
            </a:pPr>
            <a:r>
              <a:rPr lang="en-CA" sz="1400" b="1" dirty="0">
                <a:solidFill>
                  <a:schemeClr val="bg1"/>
                </a:solidFill>
                <a:latin typeface="Calibri" panose="020F0502020204030204" pitchFamily="34" charset="0"/>
                <a:cs typeface="Calibri" panose="020F0502020204030204" pitchFamily="34" charset="0"/>
              </a:rPr>
              <a:t>Ozone</a:t>
            </a:r>
          </a:p>
          <a:p>
            <a:pPr marL="222250" indent="-222250" eaLnBrk="1" hangingPunct="1">
              <a:spcAft>
                <a:spcPts val="200"/>
              </a:spcAft>
              <a:buClr>
                <a:srgbClr val="FF0000"/>
              </a:buClr>
              <a:buSzPct val="150000"/>
              <a:buFont typeface="Wingdings" charset="0"/>
              <a:buChar char="ü"/>
            </a:pPr>
            <a:r>
              <a:rPr lang="en-CA" sz="1400" b="1" dirty="0">
                <a:solidFill>
                  <a:schemeClr val="bg1"/>
                </a:solidFill>
                <a:latin typeface="Calibri" panose="020F0502020204030204" pitchFamily="34" charset="0"/>
                <a:cs typeface="Calibri" panose="020F0502020204030204" pitchFamily="34" charset="0"/>
              </a:rPr>
              <a:t>Aerosol chemical composition + size</a:t>
            </a:r>
          </a:p>
          <a:p>
            <a:pPr marL="222250" indent="-222250" eaLnBrk="1" hangingPunct="1">
              <a:spcAft>
                <a:spcPts val="200"/>
              </a:spcAft>
              <a:buClr>
                <a:srgbClr val="FF0000"/>
              </a:buClr>
              <a:buSzPct val="150000"/>
              <a:buFont typeface="Wingdings" charset="0"/>
              <a:buChar char="ü"/>
            </a:pPr>
            <a:r>
              <a:rPr lang="en-CA" sz="1400" b="1" dirty="0">
                <a:solidFill>
                  <a:schemeClr val="bg1"/>
                </a:solidFill>
                <a:latin typeface="Calibri" panose="020F0502020204030204" pitchFamily="34" charset="0"/>
                <a:cs typeface="Calibri" panose="020F0502020204030204" pitchFamily="34" charset="0"/>
              </a:rPr>
              <a:t> Snow composition</a:t>
            </a:r>
          </a:p>
        </p:txBody>
      </p:sp>
      <p:pic>
        <p:nvPicPr>
          <p:cNvPr id="17" name="Picture 16">
            <a:extLst>
              <a:ext uri="{FF2B5EF4-FFF2-40B4-BE49-F238E27FC236}">
                <a16:creationId xmlns:a16="http://schemas.microsoft.com/office/drawing/2014/main" id="{8B23A71E-5FAB-B424-46FF-996A1D1857A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664005" y="41774"/>
            <a:ext cx="3302052" cy="2263756"/>
          </a:xfrm>
          <a:prstGeom prst="rect">
            <a:avLst/>
          </a:prstGeom>
          <a:ln w="28575">
            <a:solidFill>
              <a:schemeClr val="tx1"/>
            </a:solidFill>
          </a:ln>
        </p:spPr>
      </p:pic>
    </p:spTree>
    <p:extLst>
      <p:ext uri="{BB962C8B-B14F-4D97-AF65-F5344CB8AC3E}">
        <p14:creationId xmlns:p14="http://schemas.microsoft.com/office/powerpoint/2010/main" val="161036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C3734CF-EC10-2210-F24C-A5F455B24F2E}"/>
              </a:ext>
            </a:extLst>
          </p:cNvPr>
          <p:cNvGrpSpPr/>
          <p:nvPr/>
        </p:nvGrpSpPr>
        <p:grpSpPr>
          <a:xfrm>
            <a:off x="91440" y="936210"/>
            <a:ext cx="4980489" cy="2629548"/>
            <a:chOff x="4369981" y="266218"/>
            <a:chExt cx="4035346" cy="2226773"/>
          </a:xfrm>
        </p:grpSpPr>
        <p:pic>
          <p:nvPicPr>
            <p:cNvPr id="22" name="Picture 21">
              <a:extLst>
                <a:ext uri="{FF2B5EF4-FFF2-40B4-BE49-F238E27FC236}">
                  <a16:creationId xmlns:a16="http://schemas.microsoft.com/office/drawing/2014/main" id="{83E85531-1D46-41F0-967D-DA9887A121F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69981" y="266218"/>
              <a:ext cx="3487479" cy="2226773"/>
            </a:xfrm>
            <a:prstGeom prst="rect">
              <a:avLst/>
            </a:prstGeom>
          </p:spPr>
        </p:pic>
        <p:pic>
          <p:nvPicPr>
            <p:cNvPr id="23" name="Picture 22">
              <a:extLst>
                <a:ext uri="{FF2B5EF4-FFF2-40B4-BE49-F238E27FC236}">
                  <a16:creationId xmlns:a16="http://schemas.microsoft.com/office/drawing/2014/main" id="{BF956F14-F3A9-465D-DEC0-C2580FE453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47378" y="293390"/>
              <a:ext cx="657949" cy="1956392"/>
            </a:xfrm>
            <a:prstGeom prst="rect">
              <a:avLst/>
            </a:prstGeom>
          </p:spPr>
        </p:pic>
      </p:grpSp>
      <p:sp>
        <p:nvSpPr>
          <p:cNvPr id="18" name="Title 17">
            <a:extLst>
              <a:ext uri="{FF2B5EF4-FFF2-40B4-BE49-F238E27FC236}">
                <a16:creationId xmlns:a16="http://schemas.microsoft.com/office/drawing/2014/main" id="{3B708A96-0854-2004-BD84-1D969061DC21}"/>
              </a:ext>
            </a:extLst>
          </p:cNvPr>
          <p:cNvSpPr>
            <a:spLocks noGrp="1"/>
          </p:cNvSpPr>
          <p:nvPr>
            <p:ph type="title"/>
          </p:nvPr>
        </p:nvSpPr>
        <p:spPr>
          <a:xfrm>
            <a:off x="212035" y="100486"/>
            <a:ext cx="11767930" cy="827191"/>
          </a:xfrm>
        </p:spPr>
        <p:txBody>
          <a:bodyPr>
            <a:normAutofit fontScale="90000"/>
          </a:bodyPr>
          <a:lstStyle/>
          <a:p>
            <a:pPr algn="ctr"/>
            <a:r>
              <a:rPr lang="en-US" dirty="0"/>
              <a:t>Ozone Depletion associated with Regional </a:t>
            </a:r>
            <a:r>
              <a:rPr lang="en-US" dirty="0" err="1"/>
              <a:t>BrO</a:t>
            </a:r>
            <a:r>
              <a:rPr lang="en-US" dirty="0"/>
              <a:t> Gradient</a:t>
            </a:r>
          </a:p>
        </p:txBody>
      </p:sp>
      <p:sp>
        <p:nvSpPr>
          <p:cNvPr id="28" name="Content Placeholder 2">
            <a:extLst>
              <a:ext uri="{FF2B5EF4-FFF2-40B4-BE49-F238E27FC236}">
                <a16:creationId xmlns:a16="http://schemas.microsoft.com/office/drawing/2014/main" id="{976EF309-B75E-0043-00D1-094B9ACBE071}"/>
              </a:ext>
            </a:extLst>
          </p:cNvPr>
          <p:cNvSpPr txBox="1">
            <a:spLocks/>
          </p:cNvSpPr>
          <p:nvPr/>
        </p:nvSpPr>
        <p:spPr>
          <a:xfrm>
            <a:off x="497840" y="3726074"/>
            <a:ext cx="2821831" cy="29964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j-lt"/>
              </a:rPr>
              <a:t>In-situ data shows ODE in the East, where </a:t>
            </a:r>
            <a:r>
              <a:rPr lang="en-US" dirty="0" err="1">
                <a:latin typeface="+mj-lt"/>
              </a:rPr>
              <a:t>BrO</a:t>
            </a:r>
            <a:r>
              <a:rPr lang="en-US" dirty="0">
                <a:latin typeface="+mj-lt"/>
              </a:rPr>
              <a:t> is large according to </a:t>
            </a:r>
            <a:r>
              <a:rPr lang="en-US" dirty="0" err="1">
                <a:latin typeface="+mj-lt"/>
              </a:rPr>
              <a:t>Tropomi</a:t>
            </a:r>
            <a:r>
              <a:rPr lang="en-US" dirty="0">
                <a:latin typeface="+mj-lt"/>
              </a:rPr>
              <a:t> total column </a:t>
            </a:r>
            <a:r>
              <a:rPr lang="en-US" dirty="0" err="1">
                <a:latin typeface="+mj-lt"/>
              </a:rPr>
              <a:t>BrO</a:t>
            </a:r>
            <a:r>
              <a:rPr lang="en-US" dirty="0">
                <a:latin typeface="+mj-lt"/>
              </a:rPr>
              <a:t> on March 30</a:t>
            </a:r>
          </a:p>
          <a:p>
            <a:pPr lvl="1"/>
            <a:endParaRPr lang="en-US" dirty="0">
              <a:latin typeface="+mj-lt"/>
            </a:endParaRPr>
          </a:p>
        </p:txBody>
      </p:sp>
      <p:grpSp>
        <p:nvGrpSpPr>
          <p:cNvPr id="48" name="Group 47">
            <a:extLst>
              <a:ext uri="{FF2B5EF4-FFF2-40B4-BE49-F238E27FC236}">
                <a16:creationId xmlns:a16="http://schemas.microsoft.com/office/drawing/2014/main" id="{D9BFEDE7-DB6A-6856-4429-12FBB958196C}"/>
              </a:ext>
            </a:extLst>
          </p:cNvPr>
          <p:cNvGrpSpPr/>
          <p:nvPr/>
        </p:nvGrpSpPr>
        <p:grpSpPr>
          <a:xfrm>
            <a:off x="5598771" y="816026"/>
            <a:ext cx="6544770" cy="6026585"/>
            <a:chOff x="5598771" y="816026"/>
            <a:chExt cx="6544770" cy="6026585"/>
          </a:xfrm>
        </p:grpSpPr>
        <p:grpSp>
          <p:nvGrpSpPr>
            <p:cNvPr id="46" name="Group 45">
              <a:extLst>
                <a:ext uri="{FF2B5EF4-FFF2-40B4-BE49-F238E27FC236}">
                  <a16:creationId xmlns:a16="http://schemas.microsoft.com/office/drawing/2014/main" id="{021007AB-4D60-E7C2-D956-90AF300833FF}"/>
                </a:ext>
              </a:extLst>
            </p:cNvPr>
            <p:cNvGrpSpPr/>
            <p:nvPr/>
          </p:nvGrpSpPr>
          <p:grpSpPr>
            <a:xfrm>
              <a:off x="5824271" y="816026"/>
              <a:ext cx="6319270" cy="5824740"/>
              <a:chOff x="5824271" y="831415"/>
              <a:chExt cx="6319270" cy="5824740"/>
            </a:xfrm>
          </p:grpSpPr>
          <p:grpSp>
            <p:nvGrpSpPr>
              <p:cNvPr id="43" name="Group 42">
                <a:extLst>
                  <a:ext uri="{FF2B5EF4-FFF2-40B4-BE49-F238E27FC236}">
                    <a16:creationId xmlns:a16="http://schemas.microsoft.com/office/drawing/2014/main" id="{47435B55-1AE1-D2B5-0865-BF001197F135}"/>
                  </a:ext>
                </a:extLst>
              </p:cNvPr>
              <p:cNvGrpSpPr/>
              <p:nvPr/>
            </p:nvGrpSpPr>
            <p:grpSpPr>
              <a:xfrm>
                <a:off x="5824271" y="831415"/>
                <a:ext cx="6319270" cy="5824740"/>
                <a:chOff x="5824271" y="831415"/>
                <a:chExt cx="6319270" cy="5824740"/>
              </a:xfrm>
            </p:grpSpPr>
            <p:grpSp>
              <p:nvGrpSpPr>
                <p:cNvPr id="40" name="Group 39">
                  <a:extLst>
                    <a:ext uri="{FF2B5EF4-FFF2-40B4-BE49-F238E27FC236}">
                      <a16:creationId xmlns:a16="http://schemas.microsoft.com/office/drawing/2014/main" id="{32D3D45D-A6BF-EEF0-4848-0C786EE0A53F}"/>
                    </a:ext>
                  </a:extLst>
                </p:cNvPr>
                <p:cNvGrpSpPr/>
                <p:nvPr/>
              </p:nvGrpSpPr>
              <p:grpSpPr>
                <a:xfrm>
                  <a:off x="5824271" y="831415"/>
                  <a:ext cx="6319270" cy="5824740"/>
                  <a:chOff x="5824271" y="831415"/>
                  <a:chExt cx="6319270" cy="5824740"/>
                </a:xfrm>
              </p:grpSpPr>
              <p:grpSp>
                <p:nvGrpSpPr>
                  <p:cNvPr id="33" name="Group 32">
                    <a:extLst>
                      <a:ext uri="{FF2B5EF4-FFF2-40B4-BE49-F238E27FC236}">
                        <a16:creationId xmlns:a16="http://schemas.microsoft.com/office/drawing/2014/main" id="{C87A162E-26F8-56DE-DA16-FD0F46A2609E}"/>
                      </a:ext>
                    </a:extLst>
                  </p:cNvPr>
                  <p:cNvGrpSpPr/>
                  <p:nvPr/>
                </p:nvGrpSpPr>
                <p:grpSpPr>
                  <a:xfrm>
                    <a:off x="5824271" y="831415"/>
                    <a:ext cx="6284331" cy="5824740"/>
                    <a:chOff x="4738166" y="851293"/>
                    <a:chExt cx="6284331" cy="5824740"/>
                  </a:xfrm>
                </p:grpSpPr>
                <p:grpSp>
                  <p:nvGrpSpPr>
                    <p:cNvPr id="2" name="Group 1">
                      <a:extLst>
                        <a:ext uri="{FF2B5EF4-FFF2-40B4-BE49-F238E27FC236}">
                          <a16:creationId xmlns:a16="http://schemas.microsoft.com/office/drawing/2014/main" id="{BE4D4F92-0BC9-FF72-1ADE-792616A965C4}"/>
                        </a:ext>
                      </a:extLst>
                    </p:cNvPr>
                    <p:cNvGrpSpPr/>
                    <p:nvPr/>
                  </p:nvGrpSpPr>
                  <p:grpSpPr>
                    <a:xfrm>
                      <a:off x="4738166" y="3574764"/>
                      <a:ext cx="6284331" cy="3101269"/>
                      <a:chOff x="25270336" y="8544156"/>
                      <a:chExt cx="7582748" cy="4126773"/>
                    </a:xfrm>
                  </p:grpSpPr>
                  <p:pic>
                    <p:nvPicPr>
                      <p:cNvPr id="3" name="Picture 2">
                        <a:extLst>
                          <a:ext uri="{FF2B5EF4-FFF2-40B4-BE49-F238E27FC236}">
                            <a16:creationId xmlns:a16="http://schemas.microsoft.com/office/drawing/2014/main" id="{85DECD0B-C046-F359-9ECC-359554DA93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270336" y="8683625"/>
                        <a:ext cx="7582748" cy="3987304"/>
                      </a:xfrm>
                      <a:prstGeom prst="rect">
                        <a:avLst/>
                      </a:prstGeom>
                      <a:ln w="50800">
                        <a:noFill/>
                      </a:ln>
                    </p:spPr>
                  </p:pic>
                  <p:sp>
                    <p:nvSpPr>
                      <p:cNvPr id="4" name="TextBox 3">
                        <a:extLst>
                          <a:ext uri="{FF2B5EF4-FFF2-40B4-BE49-F238E27FC236}">
                            <a16:creationId xmlns:a16="http://schemas.microsoft.com/office/drawing/2014/main" id="{41602C43-070D-B48D-A9A0-2843FB869B62}"/>
                          </a:ext>
                        </a:extLst>
                      </p:cNvPr>
                      <p:cNvSpPr txBox="1"/>
                      <p:nvPr/>
                    </p:nvSpPr>
                    <p:spPr>
                      <a:xfrm>
                        <a:off x="26529376" y="8544156"/>
                        <a:ext cx="5917871" cy="941964"/>
                      </a:xfrm>
                      <a:prstGeom prst="rect">
                        <a:avLst/>
                      </a:prstGeom>
                      <a:noFill/>
                      <a:ln>
                        <a:noFill/>
                      </a:ln>
                    </p:spPr>
                    <p:txBody>
                      <a:bodyPr wrap="square" rtlCol="0">
                        <a:spAutoFit/>
                      </a:bodyPr>
                      <a:lstStyle/>
                      <a:p>
                        <a:r>
                          <a:rPr lang="en-US" sz="2000" dirty="0"/>
                          <a:t>O</a:t>
                        </a:r>
                        <a:r>
                          <a:rPr lang="en-US" sz="2000" baseline="-25000" dirty="0"/>
                          <a:t>3</a:t>
                        </a:r>
                        <a:r>
                          <a:rPr lang="en-US" sz="2000" dirty="0"/>
                          <a:t> vertical profiles along the AK North Slope (upwind of Prudhoe Bay)</a:t>
                        </a:r>
                        <a:endParaRPr lang="en-US" sz="2000" b="1" dirty="0"/>
                      </a:p>
                    </p:txBody>
                  </p:sp>
                </p:grpSp>
                <p:pic>
                  <p:nvPicPr>
                    <p:cNvPr id="26" name="Picture 25">
                      <a:extLst>
                        <a:ext uri="{FF2B5EF4-FFF2-40B4-BE49-F238E27FC236}">
                          <a16:creationId xmlns:a16="http://schemas.microsoft.com/office/drawing/2014/main" id="{CB29AFB3-59AC-4358-CB9B-319537603D7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694"/>
                    <a:stretch/>
                  </p:blipFill>
                  <p:spPr>
                    <a:xfrm>
                      <a:off x="4761224" y="1108547"/>
                      <a:ext cx="5452272" cy="2469349"/>
                    </a:xfrm>
                    <a:prstGeom prst="rect">
                      <a:avLst/>
                    </a:prstGeom>
                  </p:spPr>
                </p:pic>
                <p:sp>
                  <p:nvSpPr>
                    <p:cNvPr id="29" name="TextBox 28">
                      <a:extLst>
                        <a:ext uri="{FF2B5EF4-FFF2-40B4-BE49-F238E27FC236}">
                          <a16:creationId xmlns:a16="http://schemas.microsoft.com/office/drawing/2014/main" id="{17C95EFC-8C96-EE9E-06F6-C7F6E3B2C6E1}"/>
                        </a:ext>
                      </a:extLst>
                    </p:cNvPr>
                    <p:cNvSpPr txBox="1"/>
                    <p:nvPr/>
                  </p:nvSpPr>
                  <p:spPr>
                    <a:xfrm>
                      <a:off x="4738166" y="851293"/>
                      <a:ext cx="963021" cy="338554"/>
                    </a:xfrm>
                    <a:prstGeom prst="rect">
                      <a:avLst/>
                    </a:prstGeom>
                    <a:noFill/>
                  </p:spPr>
                  <p:txBody>
                    <a:bodyPr wrap="none" rtlCol="0">
                      <a:spAutoFit/>
                    </a:bodyPr>
                    <a:lstStyle/>
                    <a:p>
                      <a:r>
                        <a:rPr lang="en-US" sz="1600" dirty="0" err="1"/>
                        <a:t>Utqiagvik</a:t>
                      </a:r>
                      <a:endParaRPr lang="en-US" sz="1600" dirty="0"/>
                    </a:p>
                  </p:txBody>
                </p:sp>
                <p:sp>
                  <p:nvSpPr>
                    <p:cNvPr id="30" name="TextBox 29">
                      <a:extLst>
                        <a:ext uri="{FF2B5EF4-FFF2-40B4-BE49-F238E27FC236}">
                          <a16:creationId xmlns:a16="http://schemas.microsoft.com/office/drawing/2014/main" id="{39D81318-D513-943E-816F-09F50FDE7DD8}"/>
                        </a:ext>
                      </a:extLst>
                    </p:cNvPr>
                    <p:cNvSpPr txBox="1"/>
                    <p:nvPr/>
                  </p:nvSpPr>
                  <p:spPr>
                    <a:xfrm>
                      <a:off x="8233885" y="2531464"/>
                      <a:ext cx="1043109" cy="584775"/>
                    </a:xfrm>
                    <a:prstGeom prst="rect">
                      <a:avLst/>
                    </a:prstGeom>
                    <a:noFill/>
                  </p:spPr>
                  <p:txBody>
                    <a:bodyPr wrap="square" rtlCol="0">
                      <a:spAutoFit/>
                    </a:bodyPr>
                    <a:lstStyle/>
                    <a:p>
                      <a:pPr algn="ctr"/>
                      <a:r>
                        <a:rPr lang="en-US" sz="1600" dirty="0"/>
                        <a:t>Prudhoe Bay</a:t>
                      </a:r>
                    </a:p>
                  </p:txBody>
                </p:sp>
              </p:grpSp>
              <p:sp>
                <p:nvSpPr>
                  <p:cNvPr id="39" name="TextBox 38">
                    <a:extLst>
                      <a:ext uri="{FF2B5EF4-FFF2-40B4-BE49-F238E27FC236}">
                        <a16:creationId xmlns:a16="http://schemas.microsoft.com/office/drawing/2014/main" id="{1719BBDC-1122-A106-4580-6FC158383BD1}"/>
                      </a:ext>
                    </a:extLst>
                  </p:cNvPr>
                  <p:cNvSpPr txBox="1"/>
                  <p:nvPr/>
                </p:nvSpPr>
                <p:spPr>
                  <a:xfrm rot="5400000">
                    <a:off x="11532476" y="4759173"/>
                    <a:ext cx="883575" cy="338554"/>
                  </a:xfrm>
                  <a:prstGeom prst="rect">
                    <a:avLst/>
                  </a:prstGeom>
                  <a:solidFill>
                    <a:schemeClr val="bg1"/>
                  </a:solidFill>
                </p:spPr>
                <p:txBody>
                  <a:bodyPr wrap="none" rtlCol="0">
                    <a:spAutoFit/>
                  </a:bodyPr>
                  <a:lstStyle/>
                  <a:p>
                    <a:r>
                      <a:rPr lang="en-US" sz="1600" dirty="0"/>
                      <a:t>O</a:t>
                    </a:r>
                    <a:r>
                      <a:rPr lang="en-US" sz="1600" baseline="-25000" dirty="0"/>
                      <a:t>3</a:t>
                    </a:r>
                    <a:r>
                      <a:rPr lang="en-US" sz="1600" dirty="0"/>
                      <a:t> (ppb)</a:t>
                    </a:r>
                  </a:p>
                </p:txBody>
              </p:sp>
            </p:grpSp>
            <p:sp>
              <p:nvSpPr>
                <p:cNvPr id="42" name="Rectangle 41">
                  <a:extLst>
                    <a:ext uri="{FF2B5EF4-FFF2-40B4-BE49-F238E27FC236}">
                      <a16:creationId xmlns:a16="http://schemas.microsoft.com/office/drawing/2014/main" id="{39B2EC23-700A-AB34-6793-7CD85BD1FED5}"/>
                    </a:ext>
                  </a:extLst>
                </p:cNvPr>
                <p:cNvSpPr/>
                <p:nvPr/>
              </p:nvSpPr>
              <p:spPr>
                <a:xfrm>
                  <a:off x="6278880" y="2712720"/>
                  <a:ext cx="2519680" cy="518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DEEE516F-857C-A194-5D2F-4CA5FAE6205F}"/>
                  </a:ext>
                </a:extLst>
              </p:cNvPr>
              <p:cNvSpPr/>
              <p:nvPr/>
            </p:nvSpPr>
            <p:spPr>
              <a:xfrm>
                <a:off x="8300719" y="3445363"/>
                <a:ext cx="873707" cy="135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93F0BDCF-D6D9-387B-666B-3A5693E7F824}"/>
                </a:ext>
              </a:extLst>
            </p:cNvPr>
            <p:cNvSpPr txBox="1"/>
            <p:nvPr/>
          </p:nvSpPr>
          <p:spPr>
            <a:xfrm>
              <a:off x="7860949" y="6504057"/>
              <a:ext cx="1494320" cy="338554"/>
            </a:xfrm>
            <a:prstGeom prst="rect">
              <a:avLst/>
            </a:prstGeom>
            <a:solidFill>
              <a:schemeClr val="bg1"/>
            </a:solidFill>
          </p:spPr>
          <p:txBody>
            <a:bodyPr wrap="none" rtlCol="0">
              <a:spAutoFit/>
            </a:bodyPr>
            <a:lstStyle/>
            <a:p>
              <a:r>
                <a:rPr lang="en-US" sz="1600" dirty="0"/>
                <a:t>Longitude (deg)</a:t>
              </a:r>
            </a:p>
          </p:txBody>
        </p:sp>
        <p:sp>
          <p:nvSpPr>
            <p:cNvPr id="47" name="TextBox 46">
              <a:extLst>
                <a:ext uri="{FF2B5EF4-FFF2-40B4-BE49-F238E27FC236}">
                  <a16:creationId xmlns:a16="http://schemas.microsoft.com/office/drawing/2014/main" id="{2E1EC2C9-7206-3D42-9AB6-5467CA024B8A}"/>
                </a:ext>
              </a:extLst>
            </p:cNvPr>
            <p:cNvSpPr txBox="1"/>
            <p:nvPr/>
          </p:nvSpPr>
          <p:spPr>
            <a:xfrm rot="16200000">
              <a:off x="5094787" y="1869288"/>
              <a:ext cx="1346522" cy="338554"/>
            </a:xfrm>
            <a:prstGeom prst="rect">
              <a:avLst/>
            </a:prstGeom>
            <a:solidFill>
              <a:schemeClr val="bg1"/>
            </a:solidFill>
          </p:spPr>
          <p:txBody>
            <a:bodyPr wrap="none" rtlCol="0">
              <a:spAutoFit/>
            </a:bodyPr>
            <a:lstStyle/>
            <a:p>
              <a:r>
                <a:rPr lang="en-US" sz="1600" dirty="0"/>
                <a:t>Latitude (deg)</a:t>
              </a:r>
            </a:p>
          </p:txBody>
        </p:sp>
      </p:grpSp>
      <p:grpSp>
        <p:nvGrpSpPr>
          <p:cNvPr id="41" name="Group 40">
            <a:extLst>
              <a:ext uri="{FF2B5EF4-FFF2-40B4-BE49-F238E27FC236}">
                <a16:creationId xmlns:a16="http://schemas.microsoft.com/office/drawing/2014/main" id="{28C9F027-66F1-22E8-AD98-B6BB54691130}"/>
              </a:ext>
            </a:extLst>
          </p:cNvPr>
          <p:cNvGrpSpPr/>
          <p:nvPr/>
        </p:nvGrpSpPr>
        <p:grpSpPr>
          <a:xfrm>
            <a:off x="3517407" y="3391087"/>
            <a:ext cx="2390426" cy="3418956"/>
            <a:chOff x="3517407" y="3391087"/>
            <a:chExt cx="2390426" cy="3418956"/>
          </a:xfrm>
        </p:grpSpPr>
        <p:sp>
          <p:nvSpPr>
            <p:cNvPr id="34" name="TextBox 33">
              <a:extLst>
                <a:ext uri="{FF2B5EF4-FFF2-40B4-BE49-F238E27FC236}">
                  <a16:creationId xmlns:a16="http://schemas.microsoft.com/office/drawing/2014/main" id="{E16C6473-DAD5-A2E6-3B50-DE3DBB6427F2}"/>
                </a:ext>
              </a:extLst>
            </p:cNvPr>
            <p:cNvSpPr txBox="1"/>
            <p:nvPr/>
          </p:nvSpPr>
          <p:spPr>
            <a:xfrm rot="16200000">
              <a:off x="3009415" y="5005779"/>
              <a:ext cx="1354538" cy="338554"/>
            </a:xfrm>
            <a:prstGeom prst="rect">
              <a:avLst/>
            </a:prstGeom>
            <a:solidFill>
              <a:schemeClr val="bg1"/>
            </a:solidFill>
          </p:spPr>
          <p:txBody>
            <a:bodyPr wrap="none" rtlCol="0">
              <a:spAutoFit/>
            </a:bodyPr>
            <a:lstStyle/>
            <a:p>
              <a:r>
                <a:rPr lang="en-US" sz="1600" dirty="0"/>
                <a:t>Height (m </a:t>
              </a:r>
              <a:r>
                <a:rPr lang="en-US" sz="1600" dirty="0" err="1"/>
                <a:t>agl</a:t>
              </a:r>
              <a:r>
                <a:rPr lang="en-US" sz="1600" dirty="0"/>
                <a:t>)</a:t>
              </a:r>
            </a:p>
          </p:txBody>
        </p:sp>
        <p:grpSp>
          <p:nvGrpSpPr>
            <p:cNvPr id="12" name="Group 11">
              <a:extLst>
                <a:ext uri="{FF2B5EF4-FFF2-40B4-BE49-F238E27FC236}">
                  <a16:creationId xmlns:a16="http://schemas.microsoft.com/office/drawing/2014/main" id="{D5DCD764-C5E3-09CB-C092-2625E40E8165}"/>
                </a:ext>
              </a:extLst>
            </p:cNvPr>
            <p:cNvGrpSpPr/>
            <p:nvPr/>
          </p:nvGrpSpPr>
          <p:grpSpPr>
            <a:xfrm>
              <a:off x="3871155" y="3391087"/>
              <a:ext cx="2036678" cy="3163389"/>
              <a:chOff x="9405884" y="-2548972"/>
              <a:chExt cx="3085574" cy="6697837"/>
            </a:xfrm>
          </p:grpSpPr>
          <p:pic>
            <p:nvPicPr>
              <p:cNvPr id="7" name="Picture 6">
                <a:extLst>
                  <a:ext uri="{FF2B5EF4-FFF2-40B4-BE49-F238E27FC236}">
                    <a16:creationId xmlns:a16="http://schemas.microsoft.com/office/drawing/2014/main" id="{7CC39EA0-4BCC-3B2E-7D1B-91513F6665E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82"/>
              <a:stretch/>
            </p:blipFill>
            <p:spPr>
              <a:xfrm>
                <a:off x="9405884" y="-754513"/>
                <a:ext cx="3085574" cy="4903378"/>
              </a:xfrm>
              <a:prstGeom prst="rect">
                <a:avLst/>
              </a:prstGeom>
            </p:spPr>
          </p:pic>
          <p:pic>
            <p:nvPicPr>
              <p:cNvPr id="9" name="Picture 8">
                <a:extLst>
                  <a:ext uri="{FF2B5EF4-FFF2-40B4-BE49-F238E27FC236}">
                    <a16:creationId xmlns:a16="http://schemas.microsoft.com/office/drawing/2014/main" id="{39EB4E68-F503-D9E6-F542-2FA7498DFB0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405884" y="-2548972"/>
                <a:ext cx="3068529" cy="1628266"/>
              </a:xfrm>
              <a:prstGeom prst="rect">
                <a:avLst/>
              </a:prstGeom>
            </p:spPr>
          </p:pic>
        </p:grpSp>
        <p:sp>
          <p:nvSpPr>
            <p:cNvPr id="38" name="TextBox 37">
              <a:extLst>
                <a:ext uri="{FF2B5EF4-FFF2-40B4-BE49-F238E27FC236}">
                  <a16:creationId xmlns:a16="http://schemas.microsoft.com/office/drawing/2014/main" id="{D5C8A42D-6226-95CB-D8E4-0E42537BCE4F}"/>
                </a:ext>
              </a:extLst>
            </p:cNvPr>
            <p:cNvSpPr txBox="1"/>
            <p:nvPr/>
          </p:nvSpPr>
          <p:spPr>
            <a:xfrm>
              <a:off x="4452086" y="6471489"/>
              <a:ext cx="883575" cy="338554"/>
            </a:xfrm>
            <a:prstGeom prst="rect">
              <a:avLst/>
            </a:prstGeom>
            <a:solidFill>
              <a:schemeClr val="bg1"/>
            </a:solidFill>
          </p:spPr>
          <p:txBody>
            <a:bodyPr wrap="none" rtlCol="0">
              <a:spAutoFit/>
            </a:bodyPr>
            <a:lstStyle/>
            <a:p>
              <a:r>
                <a:rPr lang="en-US" sz="1600" dirty="0"/>
                <a:t>O</a:t>
              </a:r>
              <a:r>
                <a:rPr lang="en-US" sz="1600" baseline="-25000" dirty="0"/>
                <a:t>3</a:t>
              </a:r>
              <a:r>
                <a:rPr lang="en-US" sz="1600" dirty="0"/>
                <a:t> (ppb)</a:t>
              </a:r>
            </a:p>
          </p:txBody>
        </p:sp>
      </p:grpSp>
    </p:spTree>
    <p:extLst>
      <p:ext uri="{BB962C8B-B14F-4D97-AF65-F5344CB8AC3E}">
        <p14:creationId xmlns:p14="http://schemas.microsoft.com/office/powerpoint/2010/main" val="1477234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0B05-29D5-8ADD-D7C4-A40A8BBF69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2894CE-5050-B545-7405-7998A58E4B77}"/>
              </a:ext>
            </a:extLst>
          </p:cNvPr>
          <p:cNvSpPr>
            <a:spLocks noGrp="1"/>
          </p:cNvSpPr>
          <p:nvPr>
            <p:ph idx="1"/>
          </p:nvPr>
        </p:nvSpPr>
        <p:spPr/>
        <p:txBody>
          <a:bodyPr/>
          <a:lstStyle/>
          <a:p>
            <a:endParaRPr lang="en-US" dirty="0"/>
          </a:p>
        </p:txBody>
      </p:sp>
      <p:grpSp>
        <p:nvGrpSpPr>
          <p:cNvPr id="9" name="Group 8">
            <a:extLst>
              <a:ext uri="{FF2B5EF4-FFF2-40B4-BE49-F238E27FC236}">
                <a16:creationId xmlns:a16="http://schemas.microsoft.com/office/drawing/2014/main" id="{B62E3DCB-D5B8-F56A-39CD-38424F028200}"/>
              </a:ext>
            </a:extLst>
          </p:cNvPr>
          <p:cNvGrpSpPr/>
          <p:nvPr/>
        </p:nvGrpSpPr>
        <p:grpSpPr>
          <a:xfrm>
            <a:off x="305387" y="0"/>
            <a:ext cx="11646471" cy="6858000"/>
            <a:chOff x="17852569" y="12971513"/>
            <a:chExt cx="7772400" cy="4456397"/>
          </a:xfrm>
        </p:grpSpPr>
        <p:pic>
          <p:nvPicPr>
            <p:cNvPr id="10" name="Picture 9">
              <a:extLst>
                <a:ext uri="{FF2B5EF4-FFF2-40B4-BE49-F238E27FC236}">
                  <a16:creationId xmlns:a16="http://schemas.microsoft.com/office/drawing/2014/main" id="{16412BB6-7D66-7885-85FC-B8EB4536D6A8}"/>
                </a:ext>
              </a:extLst>
            </p:cNvPr>
            <p:cNvPicPr>
              <a:picLocks noChangeAspect="1"/>
            </p:cNvPicPr>
            <p:nvPr/>
          </p:nvPicPr>
          <p:blipFill>
            <a:blip r:embed="rId3"/>
            <a:stretch>
              <a:fillRect/>
            </a:stretch>
          </p:blipFill>
          <p:spPr>
            <a:xfrm>
              <a:off x="17852569" y="12971513"/>
              <a:ext cx="7772400" cy="4456397"/>
            </a:xfrm>
            <a:prstGeom prst="rect">
              <a:avLst/>
            </a:prstGeom>
            <a:ln w="53975">
              <a:solidFill>
                <a:schemeClr val="tx1"/>
              </a:solidFill>
            </a:ln>
          </p:spPr>
        </p:pic>
        <p:sp>
          <p:nvSpPr>
            <p:cNvPr id="11" name="Rectangle 10">
              <a:extLst>
                <a:ext uri="{FF2B5EF4-FFF2-40B4-BE49-F238E27FC236}">
                  <a16:creationId xmlns:a16="http://schemas.microsoft.com/office/drawing/2014/main" id="{1E66E9DF-5755-8261-6CE0-363F68D22794}"/>
                </a:ext>
              </a:extLst>
            </p:cNvPr>
            <p:cNvSpPr/>
            <p:nvPr/>
          </p:nvSpPr>
          <p:spPr>
            <a:xfrm>
              <a:off x="17852569" y="16630115"/>
              <a:ext cx="759522" cy="280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9926C9-4218-CDD6-AF96-629DD9318B45}"/>
                </a:ext>
              </a:extLst>
            </p:cNvPr>
            <p:cNvSpPr/>
            <p:nvPr/>
          </p:nvSpPr>
          <p:spPr>
            <a:xfrm>
              <a:off x="20829192" y="17141817"/>
              <a:ext cx="1081684" cy="280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E1AC26-5AC6-06C8-9A04-A0FC6A23FF0F}"/>
                </a:ext>
              </a:extLst>
            </p:cNvPr>
            <p:cNvSpPr txBox="1"/>
            <p:nvPr/>
          </p:nvSpPr>
          <p:spPr>
            <a:xfrm>
              <a:off x="17892524" y="16672939"/>
              <a:ext cx="1326129" cy="259995"/>
            </a:xfrm>
            <a:prstGeom prst="rect">
              <a:avLst/>
            </a:prstGeom>
            <a:noFill/>
          </p:spPr>
          <p:txBody>
            <a:bodyPr wrap="square" rtlCol="0">
              <a:spAutoFit/>
            </a:bodyPr>
            <a:lstStyle/>
            <a:p>
              <a:r>
                <a:rPr lang="en-US" sz="2000" b="1" dirty="0"/>
                <a:t>Figure 2.</a:t>
              </a:r>
            </a:p>
          </p:txBody>
        </p:sp>
      </p:grpSp>
      <p:sp>
        <p:nvSpPr>
          <p:cNvPr id="14" name="Arrow: Down 13">
            <a:extLst>
              <a:ext uri="{FF2B5EF4-FFF2-40B4-BE49-F238E27FC236}">
                <a16:creationId xmlns:a16="http://schemas.microsoft.com/office/drawing/2014/main" id="{5F6BF92D-B5C4-F9DC-2064-BBB6EF4F8DCA}"/>
              </a:ext>
            </a:extLst>
          </p:cNvPr>
          <p:cNvSpPr/>
          <p:nvPr/>
        </p:nvSpPr>
        <p:spPr>
          <a:xfrm rot="3883877">
            <a:off x="9444789" y="1321867"/>
            <a:ext cx="484632" cy="978408"/>
          </a:xfrm>
          <a:prstGeom prst="downArrow">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1A70DB7-AD9D-8F56-BA4C-2D7C900BC085}"/>
              </a:ext>
            </a:extLst>
          </p:cNvPr>
          <p:cNvSpPr txBox="1"/>
          <p:nvPr/>
        </p:nvSpPr>
        <p:spPr>
          <a:xfrm rot="20255137">
            <a:off x="9447066" y="1558647"/>
            <a:ext cx="646331" cy="369332"/>
          </a:xfrm>
          <a:prstGeom prst="rect">
            <a:avLst/>
          </a:prstGeom>
          <a:noFill/>
        </p:spPr>
        <p:txBody>
          <a:bodyPr wrap="none" rtlCol="0">
            <a:spAutoFit/>
          </a:bodyPr>
          <a:lstStyle/>
          <a:p>
            <a:r>
              <a:rPr lang="en-US" dirty="0"/>
              <a:t>wind</a:t>
            </a:r>
          </a:p>
        </p:txBody>
      </p:sp>
    </p:spTree>
    <p:extLst>
      <p:ext uri="{BB962C8B-B14F-4D97-AF65-F5344CB8AC3E}">
        <p14:creationId xmlns:p14="http://schemas.microsoft.com/office/powerpoint/2010/main" val="293577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08DA24-1C7C-1C45-CDA8-0A5685866B1C}"/>
              </a:ext>
            </a:extLst>
          </p:cNvPr>
          <p:cNvGrpSpPr/>
          <p:nvPr/>
        </p:nvGrpSpPr>
        <p:grpSpPr>
          <a:xfrm>
            <a:off x="116687" y="1119568"/>
            <a:ext cx="7459579" cy="5536430"/>
            <a:chOff x="24340344" y="16986988"/>
            <a:chExt cx="7970948" cy="5915962"/>
          </a:xfrm>
        </p:grpSpPr>
        <p:pic>
          <p:nvPicPr>
            <p:cNvPr id="3" name="Picture 2">
              <a:extLst>
                <a:ext uri="{FF2B5EF4-FFF2-40B4-BE49-F238E27FC236}">
                  <a16:creationId xmlns:a16="http://schemas.microsoft.com/office/drawing/2014/main" id="{2E593A4D-6279-2B08-5B69-CA76721FE24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4346580" y="16986988"/>
              <a:ext cx="7911562" cy="3376981"/>
            </a:xfrm>
            <a:prstGeom prst="rect">
              <a:avLst/>
            </a:prstGeom>
            <a:ln w="50800">
              <a:noFill/>
            </a:ln>
          </p:spPr>
        </p:pic>
        <p:sp>
          <p:nvSpPr>
            <p:cNvPr id="4" name="TextBox 3">
              <a:extLst>
                <a:ext uri="{FF2B5EF4-FFF2-40B4-BE49-F238E27FC236}">
                  <a16:creationId xmlns:a16="http://schemas.microsoft.com/office/drawing/2014/main" id="{8C3DB935-E6AC-13DF-751F-8693796ACA41}"/>
                </a:ext>
              </a:extLst>
            </p:cNvPr>
            <p:cNvSpPr txBox="1"/>
            <p:nvPr/>
          </p:nvSpPr>
          <p:spPr>
            <a:xfrm>
              <a:off x="24340344" y="21225687"/>
              <a:ext cx="7970948" cy="1677263"/>
            </a:xfrm>
            <a:prstGeom prst="rect">
              <a:avLst/>
            </a:prstGeom>
            <a:noFill/>
            <a:ln w="9525">
              <a:solidFill>
                <a:schemeClr val="tx1"/>
              </a:solidFill>
            </a:ln>
          </p:spPr>
          <p:txBody>
            <a:bodyPr wrap="square" rtlCol="0">
              <a:spAutoFit/>
            </a:bodyPr>
            <a:lstStyle/>
            <a:p>
              <a:r>
                <a:rPr lang="en" sz="2400" dirty="0">
                  <a:solidFill>
                    <a:schemeClr val="dk1"/>
                  </a:solidFill>
                  <a:latin typeface="Calibri"/>
                  <a:ea typeface="Calibri"/>
                  <a:cs typeface="Calibri"/>
                  <a:sym typeface="Calibri"/>
                </a:rPr>
                <a:t>HAIDI detected NO</a:t>
              </a:r>
              <a:r>
                <a:rPr lang="en" sz="2400" baseline="-25000" dirty="0">
                  <a:solidFill>
                    <a:schemeClr val="dk1"/>
                  </a:solidFill>
                  <a:latin typeface="Calibri"/>
                  <a:ea typeface="Calibri"/>
                  <a:cs typeface="Calibri"/>
                  <a:sym typeface="Calibri"/>
                </a:rPr>
                <a:t>2</a:t>
              </a:r>
              <a:r>
                <a:rPr lang="en" sz="2400" dirty="0">
                  <a:solidFill>
                    <a:schemeClr val="dk1"/>
                  </a:solidFill>
                  <a:latin typeface="Calibri"/>
                  <a:ea typeface="Calibri"/>
                  <a:cs typeface="Calibri"/>
                  <a:sym typeface="Calibri"/>
                </a:rPr>
                <a:t> and depletion of BrO in the vicinity of the Prudhoe Bay oil field industrial facilities as mapped by the nadir scanner on April 12, 2022.  The red star symbols represent oil field facilities.</a:t>
              </a:r>
              <a:endParaRPr lang="en-US" sz="2400" dirty="0"/>
            </a:p>
          </p:txBody>
        </p:sp>
        <p:pic>
          <p:nvPicPr>
            <p:cNvPr id="8" name="Picture 7">
              <a:extLst>
                <a:ext uri="{FF2B5EF4-FFF2-40B4-BE49-F238E27FC236}">
                  <a16:creationId xmlns:a16="http://schemas.microsoft.com/office/drawing/2014/main" id="{33E69D43-EEAE-5186-A52E-2F4A99D2F7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340344" y="20350858"/>
              <a:ext cx="7911562" cy="820546"/>
            </a:xfrm>
            <a:prstGeom prst="rect">
              <a:avLst/>
            </a:prstGeom>
            <a:ln w="50800">
              <a:noFill/>
            </a:ln>
          </p:spPr>
        </p:pic>
      </p:grpSp>
      <p:pic>
        <p:nvPicPr>
          <p:cNvPr id="5" name="Picture 4" descr="A picture containing chart&#10;&#10;Description automatically generated">
            <a:extLst>
              <a:ext uri="{FF2B5EF4-FFF2-40B4-BE49-F238E27FC236}">
                <a16:creationId xmlns:a16="http://schemas.microsoft.com/office/drawing/2014/main" id="{6C6DC08D-2947-5453-D9D3-B5064E95D14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584" r="3553"/>
          <a:stretch/>
        </p:blipFill>
        <p:spPr>
          <a:xfrm>
            <a:off x="7560149" y="872481"/>
            <a:ext cx="4473702" cy="3688616"/>
          </a:xfrm>
          <a:prstGeom prst="rect">
            <a:avLst/>
          </a:prstGeom>
        </p:spPr>
      </p:pic>
      <p:sp>
        <p:nvSpPr>
          <p:cNvPr id="6" name="Oval 5">
            <a:extLst>
              <a:ext uri="{FF2B5EF4-FFF2-40B4-BE49-F238E27FC236}">
                <a16:creationId xmlns:a16="http://schemas.microsoft.com/office/drawing/2014/main" id="{B766AA1A-776C-18FF-4028-A27182C48401}"/>
              </a:ext>
            </a:extLst>
          </p:cNvPr>
          <p:cNvSpPr/>
          <p:nvPr/>
        </p:nvSpPr>
        <p:spPr>
          <a:xfrm rot="21182155">
            <a:off x="8049147" y="2934122"/>
            <a:ext cx="1435385" cy="47126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A5AF76A-AE89-EA40-6B54-EDA82E7AD477}"/>
              </a:ext>
            </a:extLst>
          </p:cNvPr>
          <p:cNvCxnSpPr>
            <a:cxnSpLocks/>
          </p:cNvCxnSpPr>
          <p:nvPr/>
        </p:nvCxnSpPr>
        <p:spPr>
          <a:xfrm>
            <a:off x="5707647" y="2348832"/>
            <a:ext cx="2478506" cy="69783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262F3E-3F06-D5A4-08D5-3161E92370D6}"/>
              </a:ext>
            </a:extLst>
          </p:cNvPr>
          <p:cNvSpPr txBox="1"/>
          <p:nvPr/>
        </p:nvSpPr>
        <p:spPr>
          <a:xfrm>
            <a:off x="7861300" y="4488331"/>
            <a:ext cx="4172551" cy="1938992"/>
          </a:xfrm>
          <a:prstGeom prst="rect">
            <a:avLst/>
          </a:prstGeom>
          <a:noFill/>
        </p:spPr>
        <p:txBody>
          <a:bodyPr wrap="square">
            <a:spAutoFit/>
          </a:bodyPr>
          <a:lstStyle/>
          <a:p>
            <a:r>
              <a:rPr lang="en-US" sz="2400" dirty="0"/>
              <a:t>In high NOx environments, </a:t>
            </a:r>
            <a:r>
              <a:rPr lang="en-US" sz="2400" dirty="0" err="1"/>
              <a:t>BrO</a:t>
            </a:r>
            <a:r>
              <a:rPr lang="en-US" sz="2400" dirty="0"/>
              <a:t> is depleted in the near-field, but satellite observations lack information on the vertical structure</a:t>
            </a:r>
          </a:p>
        </p:txBody>
      </p:sp>
      <p:sp>
        <p:nvSpPr>
          <p:cNvPr id="15" name="Title 1">
            <a:extLst>
              <a:ext uri="{FF2B5EF4-FFF2-40B4-BE49-F238E27FC236}">
                <a16:creationId xmlns:a16="http://schemas.microsoft.com/office/drawing/2014/main" id="{74233DDC-F732-2721-4101-DCEFB8E031BC}"/>
              </a:ext>
            </a:extLst>
          </p:cNvPr>
          <p:cNvSpPr txBox="1">
            <a:spLocks/>
          </p:cNvSpPr>
          <p:nvPr/>
        </p:nvSpPr>
        <p:spPr>
          <a:xfrm>
            <a:off x="247049" y="365125"/>
            <a:ext cx="11697902"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t>Impact of Oil &amp; Gas Extraction on Bromine Chemistry</a:t>
            </a:r>
          </a:p>
        </p:txBody>
      </p:sp>
    </p:spTree>
    <p:extLst>
      <p:ext uri="{BB962C8B-B14F-4D97-AF65-F5344CB8AC3E}">
        <p14:creationId xmlns:p14="http://schemas.microsoft.com/office/powerpoint/2010/main" val="188902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C39FBBE-3E27-3CEE-0986-4A03AE6BA24F}"/>
              </a:ext>
            </a:extLst>
          </p:cNvPr>
          <p:cNvPicPr>
            <a:picLocks noChangeAspect="1"/>
          </p:cNvPicPr>
          <p:nvPr/>
        </p:nvPicPr>
        <p:blipFill rotWithShape="1">
          <a:blip r:embed="rId2">
            <a:extLst>
              <a:ext uri="{28A0092B-C50C-407E-A947-70E740481C1C}">
                <a14:useLocalDpi xmlns:a14="http://schemas.microsoft.com/office/drawing/2010/main" val="0"/>
              </a:ext>
            </a:extLst>
          </a:blip>
          <a:srcRect l="42533" t="18568" r="1" b="24138"/>
          <a:stretch/>
        </p:blipFill>
        <p:spPr>
          <a:xfrm>
            <a:off x="11018146" y="5325808"/>
            <a:ext cx="1111375" cy="1477328"/>
          </a:xfrm>
          <a:prstGeom prst="rect">
            <a:avLst/>
          </a:prstGeom>
        </p:spPr>
      </p:pic>
      <p:sp>
        <p:nvSpPr>
          <p:cNvPr id="6" name="TextBox 5">
            <a:extLst>
              <a:ext uri="{FF2B5EF4-FFF2-40B4-BE49-F238E27FC236}">
                <a16:creationId xmlns:a16="http://schemas.microsoft.com/office/drawing/2014/main" id="{58228763-DE7E-25F2-B5C8-77FFA0A672AD}"/>
              </a:ext>
            </a:extLst>
          </p:cNvPr>
          <p:cNvSpPr txBox="1"/>
          <p:nvPr/>
        </p:nvSpPr>
        <p:spPr>
          <a:xfrm>
            <a:off x="8810625" y="210066"/>
            <a:ext cx="3381375" cy="2616101"/>
          </a:xfrm>
          <a:prstGeom prst="rect">
            <a:avLst/>
          </a:prstGeom>
          <a:noFill/>
        </p:spPr>
        <p:txBody>
          <a:bodyPr wrap="square" rtlCol="0">
            <a:spAutoFit/>
          </a:bodyPr>
          <a:lstStyle/>
          <a:p>
            <a:r>
              <a:rPr lang="en-US" sz="3200" dirty="0"/>
              <a:t>Prudhoe Bay oil field observations </a:t>
            </a:r>
          </a:p>
          <a:p>
            <a:endParaRPr lang="en-US" sz="2000" dirty="0"/>
          </a:p>
          <a:p>
            <a:r>
              <a:rPr lang="en-US" sz="2000" dirty="0"/>
              <a:t>Enhanced levels of Br</a:t>
            </a:r>
            <a:r>
              <a:rPr lang="en-US" sz="2000" baseline="-25000" dirty="0"/>
              <a:t>2</a:t>
            </a:r>
            <a:r>
              <a:rPr lang="en-US" sz="2000" dirty="0"/>
              <a:t>, HO</a:t>
            </a:r>
            <a:r>
              <a:rPr lang="en-US" sz="2000" baseline="-25000" dirty="0"/>
              <a:t>2</a:t>
            </a:r>
            <a:r>
              <a:rPr lang="en-US" sz="2000" dirty="0"/>
              <a:t>NO</a:t>
            </a:r>
            <a:r>
              <a:rPr lang="en-US" sz="2000" baseline="-25000" dirty="0"/>
              <a:t>2</a:t>
            </a:r>
            <a:r>
              <a:rPr lang="en-US" sz="2000" dirty="0"/>
              <a:t> and HNO</a:t>
            </a:r>
            <a:r>
              <a:rPr lang="en-US" sz="2000" baseline="-25000" dirty="0"/>
              <a:t>3</a:t>
            </a:r>
            <a:r>
              <a:rPr lang="en-US" sz="2000" dirty="0"/>
              <a:t> downwind of oilfield, corresponding to ozone depletion</a:t>
            </a:r>
          </a:p>
        </p:txBody>
      </p:sp>
      <p:grpSp>
        <p:nvGrpSpPr>
          <p:cNvPr id="14" name="Group 13">
            <a:extLst>
              <a:ext uri="{FF2B5EF4-FFF2-40B4-BE49-F238E27FC236}">
                <a16:creationId xmlns:a16="http://schemas.microsoft.com/office/drawing/2014/main" id="{3B6541D0-E687-444C-B1AA-88C29090B678}"/>
              </a:ext>
            </a:extLst>
          </p:cNvPr>
          <p:cNvGrpSpPr/>
          <p:nvPr/>
        </p:nvGrpSpPr>
        <p:grpSpPr>
          <a:xfrm>
            <a:off x="19518" y="-14990"/>
            <a:ext cx="8672912" cy="6177665"/>
            <a:chOff x="19517" y="-14990"/>
            <a:chExt cx="9672015" cy="6889320"/>
          </a:xfrm>
        </p:grpSpPr>
        <p:pic>
          <p:nvPicPr>
            <p:cNvPr id="2" name="Picture 1" descr="Chart, diagram, line chart&#10;&#10;Description automatically generated">
              <a:extLst>
                <a:ext uri="{FF2B5EF4-FFF2-40B4-BE49-F238E27FC236}">
                  <a16:creationId xmlns:a16="http://schemas.microsoft.com/office/drawing/2014/main" id="{59E6A1FC-41C6-4C55-2700-212E0B6A8093}"/>
                </a:ext>
              </a:extLst>
            </p:cNvPr>
            <p:cNvPicPr>
              <a:picLocks noChangeAspect="1"/>
            </p:cNvPicPr>
            <p:nvPr/>
          </p:nvPicPr>
          <p:blipFill>
            <a:blip r:embed="rId3"/>
            <a:stretch>
              <a:fillRect/>
            </a:stretch>
          </p:blipFill>
          <p:spPr>
            <a:xfrm>
              <a:off x="4565171" y="-14990"/>
              <a:ext cx="5126361" cy="3563657"/>
            </a:xfrm>
            <a:prstGeom prst="rect">
              <a:avLst/>
            </a:prstGeom>
          </p:spPr>
        </p:pic>
        <p:pic>
          <p:nvPicPr>
            <p:cNvPr id="3" name="Picture 2" descr="Chart, diagram&#10;&#10;Description automatically generated">
              <a:extLst>
                <a:ext uri="{FF2B5EF4-FFF2-40B4-BE49-F238E27FC236}">
                  <a16:creationId xmlns:a16="http://schemas.microsoft.com/office/drawing/2014/main" id="{03506A8D-FF17-C7A8-C0DF-EFBE9B0836DA}"/>
                </a:ext>
              </a:extLst>
            </p:cNvPr>
            <p:cNvPicPr>
              <a:picLocks noChangeAspect="1"/>
            </p:cNvPicPr>
            <p:nvPr/>
          </p:nvPicPr>
          <p:blipFill>
            <a:blip r:embed="rId4"/>
            <a:stretch>
              <a:fillRect/>
            </a:stretch>
          </p:blipFill>
          <p:spPr>
            <a:xfrm>
              <a:off x="4552645" y="3310674"/>
              <a:ext cx="5137218" cy="3563656"/>
            </a:xfrm>
            <a:prstGeom prst="rect">
              <a:avLst/>
            </a:prstGeom>
          </p:spPr>
        </p:pic>
        <p:pic>
          <p:nvPicPr>
            <p:cNvPr id="4" name="Picture 3" descr="Diagram&#10;&#10;Description automatically generated">
              <a:extLst>
                <a:ext uri="{FF2B5EF4-FFF2-40B4-BE49-F238E27FC236}">
                  <a16:creationId xmlns:a16="http://schemas.microsoft.com/office/drawing/2014/main" id="{3826285B-F58D-E4EF-C3DE-F920A4B6ABA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844" y="0"/>
              <a:ext cx="5085567" cy="3471429"/>
            </a:xfrm>
            <a:prstGeom prst="rect">
              <a:avLst/>
            </a:prstGeom>
          </p:spPr>
        </p:pic>
        <p:pic>
          <p:nvPicPr>
            <p:cNvPr id="5" name="Picture 4" descr="Chart, diagram&#10;&#10;Description automatically generated">
              <a:extLst>
                <a:ext uri="{FF2B5EF4-FFF2-40B4-BE49-F238E27FC236}">
                  <a16:creationId xmlns:a16="http://schemas.microsoft.com/office/drawing/2014/main" id="{D8CEAE20-506E-F0B7-7E47-B187E31BEE47}"/>
                </a:ext>
              </a:extLst>
            </p:cNvPr>
            <p:cNvPicPr>
              <a:picLocks noChangeAspect="1"/>
            </p:cNvPicPr>
            <p:nvPr/>
          </p:nvPicPr>
          <p:blipFill>
            <a:blip r:embed="rId6"/>
            <a:stretch>
              <a:fillRect/>
            </a:stretch>
          </p:blipFill>
          <p:spPr>
            <a:xfrm>
              <a:off x="19517" y="3294344"/>
              <a:ext cx="5128894" cy="3563657"/>
            </a:xfrm>
            <a:prstGeom prst="rect">
              <a:avLst/>
            </a:prstGeom>
          </p:spPr>
        </p:pic>
        <p:sp>
          <p:nvSpPr>
            <p:cNvPr id="7" name="Right Arrow 2">
              <a:extLst>
                <a:ext uri="{FF2B5EF4-FFF2-40B4-BE49-F238E27FC236}">
                  <a16:creationId xmlns:a16="http://schemas.microsoft.com/office/drawing/2014/main" id="{0B9E185B-1509-7E15-FF88-B3937E2C3FA6}"/>
                </a:ext>
              </a:extLst>
            </p:cNvPr>
            <p:cNvSpPr/>
            <p:nvPr/>
          </p:nvSpPr>
          <p:spPr>
            <a:xfrm rot="13760186" flipV="1">
              <a:off x="4240360" y="5682680"/>
              <a:ext cx="838463" cy="58946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0000"/>
                  </a:solidFill>
                </a:rPr>
                <a:t>Wind</a:t>
              </a:r>
            </a:p>
          </p:txBody>
        </p:sp>
        <p:sp>
          <p:nvSpPr>
            <p:cNvPr id="11" name="Right Arrow 2">
              <a:extLst>
                <a:ext uri="{FF2B5EF4-FFF2-40B4-BE49-F238E27FC236}">
                  <a16:creationId xmlns:a16="http://schemas.microsoft.com/office/drawing/2014/main" id="{F57A7F84-441D-D2F3-76DE-F37005C96EC3}"/>
                </a:ext>
              </a:extLst>
            </p:cNvPr>
            <p:cNvSpPr/>
            <p:nvPr/>
          </p:nvSpPr>
          <p:spPr>
            <a:xfrm rot="13760186" flipV="1">
              <a:off x="8765560" y="5682680"/>
              <a:ext cx="838463" cy="58946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0000"/>
                  </a:solidFill>
                </a:rPr>
                <a:t>Wind</a:t>
              </a:r>
            </a:p>
          </p:txBody>
        </p:sp>
        <p:sp>
          <p:nvSpPr>
            <p:cNvPr id="12" name="Right Arrow 2">
              <a:extLst>
                <a:ext uri="{FF2B5EF4-FFF2-40B4-BE49-F238E27FC236}">
                  <a16:creationId xmlns:a16="http://schemas.microsoft.com/office/drawing/2014/main" id="{B8784B00-61CB-93B8-92B1-EBD20EF2FDAF}"/>
                </a:ext>
              </a:extLst>
            </p:cNvPr>
            <p:cNvSpPr/>
            <p:nvPr/>
          </p:nvSpPr>
          <p:spPr>
            <a:xfrm rot="13760186" flipV="1">
              <a:off x="8765561" y="2395941"/>
              <a:ext cx="838463" cy="58946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0000"/>
                  </a:solidFill>
                </a:rPr>
                <a:t>Wind</a:t>
              </a:r>
            </a:p>
          </p:txBody>
        </p:sp>
        <p:sp>
          <p:nvSpPr>
            <p:cNvPr id="13" name="Right Arrow 2">
              <a:extLst>
                <a:ext uri="{FF2B5EF4-FFF2-40B4-BE49-F238E27FC236}">
                  <a16:creationId xmlns:a16="http://schemas.microsoft.com/office/drawing/2014/main" id="{FE61644A-58EF-311A-3270-D3A18C0D4980}"/>
                </a:ext>
              </a:extLst>
            </p:cNvPr>
            <p:cNvSpPr/>
            <p:nvPr/>
          </p:nvSpPr>
          <p:spPr>
            <a:xfrm rot="13760186" flipV="1">
              <a:off x="4212014" y="2395941"/>
              <a:ext cx="838463" cy="58946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0000"/>
                  </a:solidFill>
                </a:rPr>
                <a:t>Wind</a:t>
              </a:r>
            </a:p>
          </p:txBody>
        </p:sp>
      </p:grpSp>
      <p:sp>
        <p:nvSpPr>
          <p:cNvPr id="9" name="TextBox 8">
            <a:extLst>
              <a:ext uri="{FF2B5EF4-FFF2-40B4-BE49-F238E27FC236}">
                <a16:creationId xmlns:a16="http://schemas.microsoft.com/office/drawing/2014/main" id="{57E472AD-1F59-7993-BE2A-9841FC13216E}"/>
              </a:ext>
            </a:extLst>
          </p:cNvPr>
          <p:cNvSpPr txBox="1"/>
          <p:nvPr/>
        </p:nvSpPr>
        <p:spPr>
          <a:xfrm>
            <a:off x="8774049" y="5325808"/>
            <a:ext cx="2226209" cy="1477328"/>
          </a:xfrm>
          <a:prstGeom prst="rect">
            <a:avLst/>
          </a:prstGeom>
          <a:noFill/>
          <a:ln>
            <a:solidFill>
              <a:schemeClr val="tx1"/>
            </a:solidFill>
          </a:ln>
        </p:spPr>
        <p:txBody>
          <a:bodyPr wrap="square" rtlCol="0">
            <a:spAutoFit/>
          </a:bodyPr>
          <a:lstStyle/>
          <a:p>
            <a:pPr marL="0" marR="0">
              <a:spcBef>
                <a:spcPts val="0"/>
              </a:spcBef>
              <a:spcAft>
                <a:spcPts val="0"/>
              </a:spcAft>
            </a:pPr>
            <a:r>
              <a:rPr lang="en-US" dirty="0">
                <a:solidFill>
                  <a:schemeClr val="accent1">
                    <a:lumMod val="50000"/>
                  </a:schemeClr>
                </a:solidFill>
                <a:latin typeface="Calibri" panose="020F0502020204030204" pitchFamily="34" charset="0"/>
                <a:ea typeface="Calibri" panose="020F0502020204030204" pitchFamily="34" charset="0"/>
              </a:rPr>
              <a:t>5A.2: Understanding the End of Season Bromine Chemistry in the Arctic Boundary Layer… Next Talk</a:t>
            </a:r>
            <a:endParaRPr lang="en-US" dirty="0">
              <a:solidFill>
                <a:schemeClr val="accent1">
                  <a:lumMod val="50000"/>
                </a:schemeClr>
              </a:solidFill>
              <a:effectLst/>
              <a:latin typeface="Calibri" panose="020F0502020204030204" pitchFamily="34" charset="0"/>
              <a:ea typeface="Calibri" panose="020F0502020204030204" pitchFamily="34" charset="0"/>
            </a:endParaRPr>
          </a:p>
        </p:txBody>
      </p:sp>
      <p:sp>
        <p:nvSpPr>
          <p:cNvPr id="17" name="TextBox 16">
            <a:extLst>
              <a:ext uri="{FF2B5EF4-FFF2-40B4-BE49-F238E27FC236}">
                <a16:creationId xmlns:a16="http://schemas.microsoft.com/office/drawing/2014/main" id="{52409ADA-AD0B-18C4-739A-8A8AF03B4488}"/>
              </a:ext>
            </a:extLst>
          </p:cNvPr>
          <p:cNvSpPr txBox="1"/>
          <p:nvPr/>
        </p:nvSpPr>
        <p:spPr>
          <a:xfrm>
            <a:off x="10918720" y="6408404"/>
            <a:ext cx="1292341" cy="369332"/>
          </a:xfrm>
          <a:prstGeom prst="rect">
            <a:avLst/>
          </a:prstGeom>
          <a:noFill/>
        </p:spPr>
        <p:txBody>
          <a:bodyPr wrap="none" rtlCol="0">
            <a:spAutoFit/>
          </a:bodyPr>
          <a:lstStyle/>
          <a:p>
            <a:r>
              <a:rPr lang="en-US" b="1" dirty="0">
                <a:solidFill>
                  <a:schemeClr val="bg1"/>
                </a:solidFill>
              </a:rPr>
              <a:t>Daun Jeong</a:t>
            </a:r>
          </a:p>
        </p:txBody>
      </p:sp>
    </p:spTree>
    <p:extLst>
      <p:ext uri="{BB962C8B-B14F-4D97-AF65-F5344CB8AC3E}">
        <p14:creationId xmlns:p14="http://schemas.microsoft.com/office/powerpoint/2010/main" val="2806802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E38F71-78EB-E74F-BF2E-9609275C9A79}"/>
              </a:ext>
            </a:extLst>
          </p:cNvPr>
          <p:cNvSpPr>
            <a:spLocks noGrp="1"/>
          </p:cNvSpPr>
          <p:nvPr>
            <p:ph type="title"/>
          </p:nvPr>
        </p:nvSpPr>
        <p:spPr/>
        <p:txBody>
          <a:bodyPr/>
          <a:lstStyle/>
          <a:p>
            <a:r>
              <a:rPr lang="en-US" dirty="0"/>
              <a:t>Lead Cloud Flight Planning Considerations</a:t>
            </a:r>
          </a:p>
        </p:txBody>
      </p:sp>
      <p:sp>
        <p:nvSpPr>
          <p:cNvPr id="5" name="Content Placeholder 4">
            <a:extLst>
              <a:ext uri="{FF2B5EF4-FFF2-40B4-BE49-F238E27FC236}">
                <a16:creationId xmlns:a16="http://schemas.microsoft.com/office/drawing/2014/main" id="{15AE1DEF-E91E-8926-0644-7CEFF6039E67}"/>
              </a:ext>
            </a:extLst>
          </p:cNvPr>
          <p:cNvSpPr>
            <a:spLocks noGrp="1"/>
          </p:cNvSpPr>
          <p:nvPr>
            <p:ph idx="1"/>
          </p:nvPr>
        </p:nvSpPr>
        <p:spPr>
          <a:xfrm>
            <a:off x="409745" y="1568321"/>
            <a:ext cx="3746417" cy="4865945"/>
          </a:xfrm>
        </p:spPr>
        <p:txBody>
          <a:bodyPr>
            <a:normAutofit fontScale="77500" lnSpcReduction="20000"/>
          </a:bodyPr>
          <a:lstStyle/>
          <a:p>
            <a:r>
              <a:rPr lang="en-US" dirty="0">
                <a:latin typeface="+mj-lt"/>
              </a:rPr>
              <a:t>Not many alternate airports to land in</a:t>
            </a:r>
          </a:p>
          <a:p>
            <a:r>
              <a:rPr lang="en-US" dirty="0">
                <a:latin typeface="+mj-lt"/>
              </a:rPr>
              <a:t>Minimum altitude allowed for cloud penetrations (under Instrument Flight Rules, IFR) is typically 1000ft or higher</a:t>
            </a:r>
          </a:p>
          <a:p>
            <a:r>
              <a:rPr lang="en-US" dirty="0">
                <a:latin typeface="+mj-lt"/>
              </a:rPr>
              <a:t>Arctic boundary layer in Feb-April is typically below 1000ft</a:t>
            </a:r>
          </a:p>
          <a:p>
            <a:endParaRPr lang="en-US" dirty="0">
              <a:latin typeface="+mj-lt"/>
            </a:endParaRPr>
          </a:p>
          <a:p>
            <a:r>
              <a:rPr lang="en-US" dirty="0">
                <a:latin typeface="+mj-lt"/>
              </a:rPr>
              <a:t>The low boundary layer was a challenge for all boundary layer sampling, but Visual Flight Rules (VFR) have much lower minimum altitudes than IFR.</a:t>
            </a:r>
          </a:p>
          <a:p>
            <a:endParaRPr lang="en-US" dirty="0"/>
          </a:p>
        </p:txBody>
      </p:sp>
      <p:grpSp>
        <p:nvGrpSpPr>
          <p:cNvPr id="37" name="Group 36">
            <a:extLst>
              <a:ext uri="{FF2B5EF4-FFF2-40B4-BE49-F238E27FC236}">
                <a16:creationId xmlns:a16="http://schemas.microsoft.com/office/drawing/2014/main" id="{D4184279-E798-CAC8-DFCE-FA10C48CEBF0}"/>
              </a:ext>
            </a:extLst>
          </p:cNvPr>
          <p:cNvGrpSpPr/>
          <p:nvPr/>
        </p:nvGrpSpPr>
        <p:grpSpPr>
          <a:xfrm>
            <a:off x="4242816" y="1568321"/>
            <a:ext cx="7842902" cy="4865945"/>
            <a:chOff x="4242816" y="1568321"/>
            <a:chExt cx="7842902" cy="4865945"/>
          </a:xfrm>
        </p:grpSpPr>
        <p:grpSp>
          <p:nvGrpSpPr>
            <p:cNvPr id="33" name="Group 32">
              <a:extLst>
                <a:ext uri="{FF2B5EF4-FFF2-40B4-BE49-F238E27FC236}">
                  <a16:creationId xmlns:a16="http://schemas.microsoft.com/office/drawing/2014/main" id="{B051DF6B-BDF2-96C1-659E-50E97F9D9AC4}"/>
                </a:ext>
              </a:extLst>
            </p:cNvPr>
            <p:cNvGrpSpPr/>
            <p:nvPr/>
          </p:nvGrpSpPr>
          <p:grpSpPr>
            <a:xfrm>
              <a:off x="4242816" y="1568321"/>
              <a:ext cx="7842902" cy="4865945"/>
              <a:chOff x="1427960" y="120650"/>
              <a:chExt cx="9247023" cy="5737099"/>
            </a:xfrm>
          </p:grpSpPr>
          <p:pic>
            <p:nvPicPr>
              <p:cNvPr id="19" name="Content Placeholder 6">
                <a:extLst>
                  <a:ext uri="{FF2B5EF4-FFF2-40B4-BE49-F238E27FC236}">
                    <a16:creationId xmlns:a16="http://schemas.microsoft.com/office/drawing/2014/main" id="{093EFF59-054E-3866-0E84-CCF19D29624A}"/>
                  </a:ext>
                </a:extLst>
              </p:cNvPr>
              <p:cNvPicPr>
                <a:picLocks noChangeAspect="1"/>
              </p:cNvPicPr>
              <p:nvPr/>
            </p:nvPicPr>
            <p:blipFill rotWithShape="1">
              <a:blip r:embed="rId3"/>
              <a:srcRect l="7444" r="11902" b="14625"/>
              <a:stretch/>
            </p:blipFill>
            <p:spPr>
              <a:xfrm>
                <a:off x="1427960" y="120650"/>
                <a:ext cx="9247023" cy="5737099"/>
              </a:xfrm>
              <a:prstGeom prst="rect">
                <a:avLst/>
              </a:prstGeom>
            </p:spPr>
          </p:pic>
          <p:sp>
            <p:nvSpPr>
              <p:cNvPr id="20" name="TextBox 19">
                <a:extLst>
                  <a:ext uri="{FF2B5EF4-FFF2-40B4-BE49-F238E27FC236}">
                    <a16:creationId xmlns:a16="http://schemas.microsoft.com/office/drawing/2014/main" id="{27DDB102-1BBF-1F53-CDE3-AA6FD2FC99BF}"/>
                  </a:ext>
                </a:extLst>
              </p:cNvPr>
              <p:cNvSpPr txBox="1"/>
              <p:nvPr/>
            </p:nvSpPr>
            <p:spPr>
              <a:xfrm>
                <a:off x="6096000" y="2476500"/>
                <a:ext cx="420308" cy="369332"/>
              </a:xfrm>
              <a:prstGeom prst="rect">
                <a:avLst/>
              </a:prstGeom>
              <a:noFill/>
            </p:spPr>
            <p:txBody>
              <a:bodyPr wrap="none" rtlCol="0">
                <a:spAutoFit/>
              </a:bodyPr>
              <a:lstStyle/>
              <a:p>
                <a:r>
                  <a:rPr lang="en-US" dirty="0"/>
                  <a:t>P1</a:t>
                </a:r>
              </a:p>
            </p:txBody>
          </p:sp>
          <p:sp>
            <p:nvSpPr>
              <p:cNvPr id="21" name="TextBox 20">
                <a:extLst>
                  <a:ext uri="{FF2B5EF4-FFF2-40B4-BE49-F238E27FC236}">
                    <a16:creationId xmlns:a16="http://schemas.microsoft.com/office/drawing/2014/main" id="{417F2F65-40B5-19A2-E6F8-B21A57185462}"/>
                  </a:ext>
                </a:extLst>
              </p:cNvPr>
              <p:cNvSpPr txBox="1"/>
              <p:nvPr/>
            </p:nvSpPr>
            <p:spPr>
              <a:xfrm>
                <a:off x="7286625" y="2552700"/>
                <a:ext cx="420308" cy="369332"/>
              </a:xfrm>
              <a:prstGeom prst="rect">
                <a:avLst/>
              </a:prstGeom>
              <a:noFill/>
            </p:spPr>
            <p:txBody>
              <a:bodyPr wrap="none" rtlCol="0">
                <a:spAutoFit/>
              </a:bodyPr>
              <a:lstStyle/>
              <a:p>
                <a:r>
                  <a:rPr lang="en-US" dirty="0"/>
                  <a:t>P2</a:t>
                </a:r>
              </a:p>
            </p:txBody>
          </p:sp>
          <p:sp>
            <p:nvSpPr>
              <p:cNvPr id="22" name="TextBox 21">
                <a:extLst>
                  <a:ext uri="{FF2B5EF4-FFF2-40B4-BE49-F238E27FC236}">
                    <a16:creationId xmlns:a16="http://schemas.microsoft.com/office/drawing/2014/main" id="{8ED91642-E18A-ADD6-9A75-0702D68C8C57}"/>
                  </a:ext>
                </a:extLst>
              </p:cNvPr>
              <p:cNvSpPr txBox="1"/>
              <p:nvPr/>
            </p:nvSpPr>
            <p:spPr>
              <a:xfrm>
                <a:off x="6406392" y="1721565"/>
                <a:ext cx="420308" cy="369333"/>
              </a:xfrm>
              <a:prstGeom prst="rect">
                <a:avLst/>
              </a:prstGeom>
              <a:noFill/>
            </p:spPr>
            <p:txBody>
              <a:bodyPr wrap="none" rtlCol="0">
                <a:spAutoFit/>
              </a:bodyPr>
              <a:lstStyle/>
              <a:p>
                <a:r>
                  <a:rPr lang="en-US" dirty="0"/>
                  <a:t>P3</a:t>
                </a:r>
              </a:p>
            </p:txBody>
          </p:sp>
          <p:sp>
            <p:nvSpPr>
              <p:cNvPr id="23" name="Oval 22">
                <a:extLst>
                  <a:ext uri="{FF2B5EF4-FFF2-40B4-BE49-F238E27FC236}">
                    <a16:creationId xmlns:a16="http://schemas.microsoft.com/office/drawing/2014/main" id="{686D9B21-27AA-5069-35A0-08DF53F6D857}"/>
                  </a:ext>
                </a:extLst>
              </p:cNvPr>
              <p:cNvSpPr/>
              <p:nvPr/>
            </p:nvSpPr>
            <p:spPr>
              <a:xfrm flipH="1">
                <a:off x="6753225" y="211455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0CC833-FFF8-5D66-D7BA-057AA7ABEE71}"/>
                  </a:ext>
                </a:extLst>
              </p:cNvPr>
              <p:cNvSpPr/>
              <p:nvPr/>
            </p:nvSpPr>
            <p:spPr>
              <a:xfrm flipH="1">
                <a:off x="7229475" y="249555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7293054-66E4-97F7-8393-259A3BECA6B5}"/>
                  </a:ext>
                </a:extLst>
              </p:cNvPr>
              <p:cNvSpPr/>
              <p:nvPr/>
            </p:nvSpPr>
            <p:spPr>
              <a:xfrm flipH="1">
                <a:off x="6086475" y="24003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ABA6B6B-7F08-5816-F189-584DC4788409}"/>
                  </a:ext>
                </a:extLst>
              </p:cNvPr>
              <p:cNvSpPr txBox="1"/>
              <p:nvPr/>
            </p:nvSpPr>
            <p:spPr>
              <a:xfrm>
                <a:off x="4640709" y="860817"/>
                <a:ext cx="1174424" cy="369333"/>
              </a:xfrm>
              <a:prstGeom prst="rect">
                <a:avLst/>
              </a:prstGeom>
              <a:noFill/>
            </p:spPr>
            <p:txBody>
              <a:bodyPr wrap="none" rtlCol="0">
                <a:spAutoFit/>
              </a:bodyPr>
              <a:lstStyle/>
              <a:p>
                <a:r>
                  <a:rPr lang="en-US" dirty="0"/>
                  <a:t>downwind</a:t>
                </a:r>
              </a:p>
            </p:txBody>
          </p:sp>
          <p:sp>
            <p:nvSpPr>
              <p:cNvPr id="27" name="TextBox 26">
                <a:extLst>
                  <a:ext uri="{FF2B5EF4-FFF2-40B4-BE49-F238E27FC236}">
                    <a16:creationId xmlns:a16="http://schemas.microsoft.com/office/drawing/2014/main" id="{3A7DB9B3-39E9-B916-543A-4DB9612D518B}"/>
                  </a:ext>
                </a:extLst>
              </p:cNvPr>
              <p:cNvSpPr txBox="1"/>
              <p:nvPr/>
            </p:nvSpPr>
            <p:spPr>
              <a:xfrm rot="19138937">
                <a:off x="6243587" y="3374402"/>
                <a:ext cx="888834" cy="369333"/>
              </a:xfrm>
              <a:prstGeom prst="rect">
                <a:avLst/>
              </a:prstGeom>
              <a:noFill/>
            </p:spPr>
            <p:txBody>
              <a:bodyPr wrap="none" rtlCol="0">
                <a:spAutoFit/>
              </a:bodyPr>
              <a:lstStyle/>
              <a:p>
                <a:r>
                  <a:rPr lang="en-US" dirty="0"/>
                  <a:t>upwind</a:t>
                </a:r>
              </a:p>
            </p:txBody>
          </p:sp>
          <p:sp>
            <p:nvSpPr>
              <p:cNvPr id="28" name="TextBox 27">
                <a:extLst>
                  <a:ext uri="{FF2B5EF4-FFF2-40B4-BE49-F238E27FC236}">
                    <a16:creationId xmlns:a16="http://schemas.microsoft.com/office/drawing/2014/main" id="{7EB1C1FC-B092-DC44-965C-862F88AE0FF1}"/>
                  </a:ext>
                </a:extLst>
              </p:cNvPr>
              <p:cNvSpPr txBox="1"/>
              <p:nvPr/>
            </p:nvSpPr>
            <p:spPr>
              <a:xfrm>
                <a:off x="7271377" y="1398626"/>
                <a:ext cx="950901" cy="369333"/>
              </a:xfrm>
              <a:prstGeom prst="rect">
                <a:avLst/>
              </a:prstGeom>
              <a:noFill/>
            </p:spPr>
            <p:txBody>
              <a:bodyPr wrap="none" rtlCol="0">
                <a:spAutoFit/>
              </a:bodyPr>
              <a:lstStyle/>
              <a:p>
                <a:r>
                  <a:rPr lang="en-US" dirty="0"/>
                  <a:t>In-cloud</a:t>
                </a:r>
              </a:p>
            </p:txBody>
          </p:sp>
          <p:cxnSp>
            <p:nvCxnSpPr>
              <p:cNvPr id="29" name="Straight Arrow Connector 28">
                <a:extLst>
                  <a:ext uri="{FF2B5EF4-FFF2-40B4-BE49-F238E27FC236}">
                    <a16:creationId xmlns:a16="http://schemas.microsoft.com/office/drawing/2014/main" id="{AD38C1A2-E6EB-1A3A-99D5-1A641B90D164}"/>
                  </a:ext>
                </a:extLst>
              </p:cNvPr>
              <p:cNvCxnSpPr>
                <a:cxnSpLocks/>
              </p:cNvCxnSpPr>
              <p:nvPr/>
            </p:nvCxnSpPr>
            <p:spPr>
              <a:xfrm flipH="1">
                <a:off x="7239852" y="1765921"/>
                <a:ext cx="280159" cy="21805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38A14A4-7B39-CDD3-4D1B-1C32A7D982C2}"/>
                  </a:ext>
                </a:extLst>
              </p:cNvPr>
              <p:cNvSpPr/>
              <p:nvPr/>
            </p:nvSpPr>
            <p:spPr>
              <a:xfrm>
                <a:off x="4352925" y="344152"/>
                <a:ext cx="2887283" cy="28872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0A13A68-9552-56E5-0DC8-9083CDA8AAD9}"/>
                  </a:ext>
                </a:extLst>
              </p:cNvPr>
              <p:cNvSpPr txBox="1"/>
              <p:nvPr/>
            </p:nvSpPr>
            <p:spPr>
              <a:xfrm>
                <a:off x="4070469" y="676152"/>
                <a:ext cx="420308" cy="369333"/>
              </a:xfrm>
              <a:prstGeom prst="rect">
                <a:avLst/>
              </a:prstGeom>
              <a:noFill/>
            </p:spPr>
            <p:txBody>
              <a:bodyPr wrap="none" rtlCol="0">
                <a:spAutoFit/>
              </a:bodyPr>
              <a:lstStyle/>
              <a:p>
                <a:r>
                  <a:rPr lang="en-US" dirty="0"/>
                  <a:t>P4</a:t>
                </a:r>
              </a:p>
            </p:txBody>
          </p:sp>
          <p:sp>
            <p:nvSpPr>
              <p:cNvPr id="32" name="Oval 31">
                <a:extLst>
                  <a:ext uri="{FF2B5EF4-FFF2-40B4-BE49-F238E27FC236}">
                    <a16:creationId xmlns:a16="http://schemas.microsoft.com/office/drawing/2014/main" id="{2481E1DE-03B4-AC8B-1754-95888085CEFF}"/>
                  </a:ext>
                </a:extLst>
              </p:cNvPr>
              <p:cNvSpPr/>
              <p:nvPr/>
            </p:nvSpPr>
            <p:spPr>
              <a:xfrm flipH="1">
                <a:off x="4457700" y="1066264"/>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Arrow 2">
              <a:extLst>
                <a:ext uri="{FF2B5EF4-FFF2-40B4-BE49-F238E27FC236}">
                  <a16:creationId xmlns:a16="http://schemas.microsoft.com/office/drawing/2014/main" id="{9973DBBB-C7EF-D4BA-51F3-36ADAB13C6EB}"/>
                </a:ext>
              </a:extLst>
            </p:cNvPr>
            <p:cNvSpPr/>
            <p:nvPr/>
          </p:nvSpPr>
          <p:spPr>
            <a:xfrm rot="13546571" flipV="1">
              <a:off x="9801595" y="3854788"/>
              <a:ext cx="751851" cy="528574"/>
            </a:xfrm>
            <a:prstGeom prst="rightArrow">
              <a:avLst/>
            </a:prstGeom>
            <a:solidFill>
              <a:srgbClr val="10EDF4">
                <a:alpha val="66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rPr>
                <a:t>Wind</a:t>
              </a:r>
            </a:p>
          </p:txBody>
        </p:sp>
        <p:sp>
          <p:nvSpPr>
            <p:cNvPr id="34" name="TextBox 33">
              <a:extLst>
                <a:ext uri="{FF2B5EF4-FFF2-40B4-BE49-F238E27FC236}">
                  <a16:creationId xmlns:a16="http://schemas.microsoft.com/office/drawing/2014/main" id="{080BDEFC-2149-6CE5-BC97-B947AFAF1651}"/>
                </a:ext>
              </a:extLst>
            </p:cNvPr>
            <p:cNvSpPr txBox="1"/>
            <p:nvPr/>
          </p:nvSpPr>
          <p:spPr>
            <a:xfrm>
              <a:off x="10141060" y="2316065"/>
              <a:ext cx="1807290" cy="923330"/>
            </a:xfrm>
            <a:prstGeom prst="rect">
              <a:avLst/>
            </a:prstGeom>
            <a:solidFill>
              <a:schemeClr val="bg1">
                <a:lumMod val="65000"/>
                <a:alpha val="59000"/>
              </a:schemeClr>
            </a:solidFill>
            <a:ln>
              <a:noFill/>
            </a:ln>
          </p:spPr>
          <p:txBody>
            <a:bodyPr wrap="square" rtlCol="0">
              <a:spAutoFit/>
            </a:bodyPr>
            <a:lstStyle/>
            <a:p>
              <a:r>
                <a:rPr lang="en-US" dirty="0"/>
                <a:t>The only IFR legs in the flight (~30min total)</a:t>
              </a:r>
            </a:p>
          </p:txBody>
        </p:sp>
        <p:sp>
          <p:nvSpPr>
            <p:cNvPr id="35" name="Oval 34">
              <a:extLst>
                <a:ext uri="{FF2B5EF4-FFF2-40B4-BE49-F238E27FC236}">
                  <a16:creationId xmlns:a16="http://schemas.microsoft.com/office/drawing/2014/main" id="{1AEC18F9-E5B0-A435-4540-14FB00AD4DC1}"/>
                </a:ext>
              </a:extLst>
            </p:cNvPr>
            <p:cNvSpPr/>
            <p:nvPr/>
          </p:nvSpPr>
          <p:spPr>
            <a:xfrm rot="2382108">
              <a:off x="8669001" y="2977885"/>
              <a:ext cx="413629" cy="714639"/>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8194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person, person&#10;&#10;Description automatically generated">
            <a:extLst>
              <a:ext uri="{FF2B5EF4-FFF2-40B4-BE49-F238E27FC236}">
                <a16:creationId xmlns:a16="http://schemas.microsoft.com/office/drawing/2014/main" id="{0435E468-C01E-6EE0-8980-8F8072DB0A94}"/>
              </a:ext>
            </a:extLst>
          </p:cNvPr>
          <p:cNvPicPr>
            <a:picLocks noChangeAspect="1"/>
          </p:cNvPicPr>
          <p:nvPr/>
        </p:nvPicPr>
        <p:blipFill rotWithShape="1">
          <a:blip r:embed="rId3">
            <a:extLst>
              <a:ext uri="{28A0092B-C50C-407E-A947-70E740481C1C}">
                <a14:useLocalDpi xmlns:a14="http://schemas.microsoft.com/office/drawing/2010/main" val="0"/>
              </a:ext>
            </a:extLst>
          </a:blip>
          <a:srcRect l="15482" t="22306" r="42699" b="22574"/>
          <a:stretch/>
        </p:blipFill>
        <p:spPr>
          <a:xfrm>
            <a:off x="2272953" y="4812111"/>
            <a:ext cx="1301764" cy="1715785"/>
          </a:xfrm>
          <a:prstGeom prst="rect">
            <a:avLst/>
          </a:prstGeom>
        </p:spPr>
      </p:pic>
      <p:pic>
        <p:nvPicPr>
          <p:cNvPr id="8" name="Picture 7" descr="A picture containing person, person, wall, indoor&#10;&#10;Description automatically generated">
            <a:extLst>
              <a:ext uri="{FF2B5EF4-FFF2-40B4-BE49-F238E27FC236}">
                <a16:creationId xmlns:a16="http://schemas.microsoft.com/office/drawing/2014/main" id="{0E61DCA7-EC50-A9E8-2BE1-52689D450010}"/>
              </a:ext>
            </a:extLst>
          </p:cNvPr>
          <p:cNvPicPr>
            <a:picLocks noChangeAspect="1"/>
          </p:cNvPicPr>
          <p:nvPr/>
        </p:nvPicPr>
        <p:blipFill rotWithShape="1">
          <a:blip r:embed="rId4">
            <a:extLst>
              <a:ext uri="{28A0092B-C50C-407E-A947-70E740481C1C}">
                <a14:useLocalDpi xmlns:a14="http://schemas.microsoft.com/office/drawing/2010/main" val="0"/>
              </a:ext>
            </a:extLst>
          </a:blip>
          <a:srcRect t="6748" b="8126"/>
          <a:stretch/>
        </p:blipFill>
        <p:spPr>
          <a:xfrm>
            <a:off x="5524974" y="1661735"/>
            <a:ext cx="1361224" cy="1670539"/>
          </a:xfrm>
          <a:prstGeom prst="rect">
            <a:avLst/>
          </a:prstGeom>
        </p:spPr>
      </p:pic>
      <p:pic>
        <p:nvPicPr>
          <p:cNvPr id="11" name="Picture 10">
            <a:extLst>
              <a:ext uri="{FF2B5EF4-FFF2-40B4-BE49-F238E27FC236}">
                <a16:creationId xmlns:a16="http://schemas.microsoft.com/office/drawing/2014/main" id="{780F6A72-D314-CF5A-26F6-F48EB373DCEE}"/>
              </a:ext>
            </a:extLst>
          </p:cNvPr>
          <p:cNvPicPr>
            <a:picLocks noChangeAspect="1"/>
          </p:cNvPicPr>
          <p:nvPr/>
        </p:nvPicPr>
        <p:blipFill rotWithShape="1">
          <a:blip r:embed="rId5"/>
          <a:srcRect t="15257"/>
          <a:stretch/>
        </p:blipFill>
        <p:spPr>
          <a:xfrm>
            <a:off x="2824543" y="1661734"/>
            <a:ext cx="1314201" cy="1670540"/>
          </a:xfrm>
          <a:prstGeom prst="rect">
            <a:avLst/>
          </a:prstGeom>
        </p:spPr>
      </p:pic>
      <p:pic>
        <p:nvPicPr>
          <p:cNvPr id="12" name="Picture 11" descr="A person with a mustache&#10;&#10;Description automatically generated with medium confidence">
            <a:extLst>
              <a:ext uri="{FF2B5EF4-FFF2-40B4-BE49-F238E27FC236}">
                <a16:creationId xmlns:a16="http://schemas.microsoft.com/office/drawing/2014/main" id="{C232300E-EE69-5419-2EF7-E6D1A0C94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6325" y="1661734"/>
            <a:ext cx="1254022" cy="1672029"/>
          </a:xfrm>
          <a:prstGeom prst="rect">
            <a:avLst/>
          </a:prstGeom>
        </p:spPr>
      </p:pic>
      <p:pic>
        <p:nvPicPr>
          <p:cNvPr id="13" name="Picture 12" descr="A picture containing person, wall, indoor, yellow&#10;&#10;Description automatically generated">
            <a:extLst>
              <a:ext uri="{FF2B5EF4-FFF2-40B4-BE49-F238E27FC236}">
                <a16:creationId xmlns:a16="http://schemas.microsoft.com/office/drawing/2014/main" id="{4F7D4F02-1428-9B35-62FB-9AE686EF7DC8}"/>
              </a:ext>
            </a:extLst>
          </p:cNvPr>
          <p:cNvPicPr>
            <a:picLocks noChangeAspect="1"/>
          </p:cNvPicPr>
          <p:nvPr/>
        </p:nvPicPr>
        <p:blipFill rotWithShape="1">
          <a:blip r:embed="rId7">
            <a:extLst>
              <a:ext uri="{28A0092B-C50C-407E-A947-70E740481C1C}">
                <a14:useLocalDpi xmlns:a14="http://schemas.microsoft.com/office/drawing/2010/main" val="0"/>
              </a:ext>
            </a:extLst>
          </a:blip>
          <a:srcRect l="10861" t="6339" r="7655"/>
          <a:stretch/>
        </p:blipFill>
        <p:spPr>
          <a:xfrm>
            <a:off x="8280474" y="1669727"/>
            <a:ext cx="1450989" cy="1667833"/>
          </a:xfrm>
          <a:prstGeom prst="rect">
            <a:avLst/>
          </a:prstGeom>
        </p:spPr>
      </p:pic>
      <p:pic>
        <p:nvPicPr>
          <p:cNvPr id="14" name="Picture 13" descr="A picture containing person, suit, person, outdoor&#10;&#10;Description automatically generated">
            <a:extLst>
              <a:ext uri="{FF2B5EF4-FFF2-40B4-BE49-F238E27FC236}">
                <a16:creationId xmlns:a16="http://schemas.microsoft.com/office/drawing/2014/main" id="{91DA7715-440D-3B38-7E82-48804F4039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5907" y="1667021"/>
            <a:ext cx="1248940" cy="1665253"/>
          </a:xfrm>
          <a:prstGeom prst="rect">
            <a:avLst/>
          </a:prstGeom>
        </p:spPr>
      </p:pic>
      <p:sp>
        <p:nvSpPr>
          <p:cNvPr id="18" name="TextBox 17">
            <a:extLst>
              <a:ext uri="{FF2B5EF4-FFF2-40B4-BE49-F238E27FC236}">
                <a16:creationId xmlns:a16="http://schemas.microsoft.com/office/drawing/2014/main" id="{D25F8220-3133-7909-A05E-BF31402D32A6}"/>
              </a:ext>
            </a:extLst>
          </p:cNvPr>
          <p:cNvSpPr txBox="1"/>
          <p:nvPr/>
        </p:nvSpPr>
        <p:spPr>
          <a:xfrm>
            <a:off x="2301197" y="4165230"/>
            <a:ext cx="1254702" cy="707886"/>
          </a:xfrm>
          <a:prstGeom prst="rect">
            <a:avLst/>
          </a:prstGeom>
          <a:noFill/>
        </p:spPr>
        <p:txBody>
          <a:bodyPr wrap="none" rtlCol="0">
            <a:spAutoFit/>
          </a:bodyPr>
          <a:lstStyle/>
          <a:p>
            <a:pPr algn="ctr"/>
            <a:r>
              <a:rPr lang="en-US" sz="2000" dirty="0">
                <a:ln>
                  <a:solidFill>
                    <a:schemeClr val="tx1"/>
                  </a:solidFill>
                </a:ln>
              </a:rPr>
              <a:t>Nathaniel </a:t>
            </a:r>
          </a:p>
          <a:p>
            <a:pPr algn="ctr"/>
            <a:r>
              <a:rPr lang="en-US" sz="2000" dirty="0">
                <a:ln>
                  <a:solidFill>
                    <a:schemeClr val="tx1"/>
                  </a:solidFill>
                </a:ln>
              </a:rPr>
              <a:t>Brockway</a:t>
            </a:r>
          </a:p>
        </p:txBody>
      </p:sp>
      <p:sp>
        <p:nvSpPr>
          <p:cNvPr id="20" name="TextBox 19">
            <a:extLst>
              <a:ext uri="{FF2B5EF4-FFF2-40B4-BE49-F238E27FC236}">
                <a16:creationId xmlns:a16="http://schemas.microsoft.com/office/drawing/2014/main" id="{D8852768-5086-D129-32C5-C4BDACA4E451}"/>
              </a:ext>
            </a:extLst>
          </p:cNvPr>
          <p:cNvSpPr txBox="1"/>
          <p:nvPr/>
        </p:nvSpPr>
        <p:spPr>
          <a:xfrm>
            <a:off x="7073136" y="953951"/>
            <a:ext cx="1321180" cy="707886"/>
          </a:xfrm>
          <a:prstGeom prst="rect">
            <a:avLst/>
          </a:prstGeom>
          <a:noFill/>
        </p:spPr>
        <p:txBody>
          <a:bodyPr wrap="square" rtlCol="0">
            <a:spAutoFit/>
          </a:bodyPr>
          <a:lstStyle/>
          <a:p>
            <a:r>
              <a:rPr lang="en-US" sz="2000" dirty="0">
                <a:ln>
                  <a:solidFill>
                    <a:schemeClr val="tx1"/>
                  </a:solidFill>
                </a:ln>
              </a:rPr>
              <a:t>Jose Fuentes</a:t>
            </a:r>
          </a:p>
        </p:txBody>
      </p:sp>
      <p:sp>
        <p:nvSpPr>
          <p:cNvPr id="23" name="TextBox 22">
            <a:extLst>
              <a:ext uri="{FF2B5EF4-FFF2-40B4-BE49-F238E27FC236}">
                <a16:creationId xmlns:a16="http://schemas.microsoft.com/office/drawing/2014/main" id="{865B535F-34AD-5DF7-E770-CC6D65C36D5A}"/>
              </a:ext>
            </a:extLst>
          </p:cNvPr>
          <p:cNvSpPr txBox="1"/>
          <p:nvPr/>
        </p:nvSpPr>
        <p:spPr>
          <a:xfrm>
            <a:off x="3996439" y="1195175"/>
            <a:ext cx="2375121" cy="400110"/>
          </a:xfrm>
          <a:prstGeom prst="rect">
            <a:avLst/>
          </a:prstGeom>
          <a:noFill/>
        </p:spPr>
        <p:txBody>
          <a:bodyPr wrap="square" rtlCol="0">
            <a:spAutoFit/>
          </a:bodyPr>
          <a:lstStyle/>
          <a:p>
            <a:r>
              <a:rPr lang="en-US" sz="2000" dirty="0">
                <a:ln>
                  <a:solidFill>
                    <a:schemeClr val="tx1"/>
                  </a:solidFill>
                </a:ln>
              </a:rPr>
              <a:t>Paul Shepson</a:t>
            </a:r>
          </a:p>
        </p:txBody>
      </p:sp>
      <p:sp>
        <p:nvSpPr>
          <p:cNvPr id="24" name="TextBox 23">
            <a:extLst>
              <a:ext uri="{FF2B5EF4-FFF2-40B4-BE49-F238E27FC236}">
                <a16:creationId xmlns:a16="http://schemas.microsoft.com/office/drawing/2014/main" id="{B9CC8BFA-58F5-7EE8-B98F-875F3C983199}"/>
              </a:ext>
            </a:extLst>
          </p:cNvPr>
          <p:cNvSpPr txBox="1"/>
          <p:nvPr/>
        </p:nvSpPr>
        <p:spPr>
          <a:xfrm>
            <a:off x="2789359" y="1212081"/>
            <a:ext cx="2375121" cy="400110"/>
          </a:xfrm>
          <a:prstGeom prst="rect">
            <a:avLst/>
          </a:prstGeom>
          <a:noFill/>
        </p:spPr>
        <p:txBody>
          <a:bodyPr wrap="square" rtlCol="0">
            <a:spAutoFit/>
          </a:bodyPr>
          <a:lstStyle/>
          <a:p>
            <a:r>
              <a:rPr lang="en-US" sz="2000" dirty="0">
                <a:ln>
                  <a:solidFill>
                    <a:schemeClr val="tx1"/>
                  </a:solidFill>
                </a:ln>
              </a:rPr>
              <a:t>Kerri Pratt</a:t>
            </a:r>
          </a:p>
        </p:txBody>
      </p:sp>
      <p:sp>
        <p:nvSpPr>
          <p:cNvPr id="25" name="TextBox 24">
            <a:extLst>
              <a:ext uri="{FF2B5EF4-FFF2-40B4-BE49-F238E27FC236}">
                <a16:creationId xmlns:a16="http://schemas.microsoft.com/office/drawing/2014/main" id="{4A7A2534-6FD0-B5F4-97F7-5ADF203C75D9}"/>
              </a:ext>
            </a:extLst>
          </p:cNvPr>
          <p:cNvSpPr txBox="1"/>
          <p:nvPr/>
        </p:nvSpPr>
        <p:spPr>
          <a:xfrm>
            <a:off x="8341993" y="1212081"/>
            <a:ext cx="1545590" cy="400110"/>
          </a:xfrm>
          <a:prstGeom prst="rect">
            <a:avLst/>
          </a:prstGeom>
          <a:noFill/>
        </p:spPr>
        <p:txBody>
          <a:bodyPr wrap="square" rtlCol="0">
            <a:spAutoFit/>
          </a:bodyPr>
          <a:lstStyle/>
          <a:p>
            <a:r>
              <a:rPr lang="en-US" sz="2000" dirty="0">
                <a:ln>
                  <a:solidFill>
                    <a:schemeClr val="tx1"/>
                  </a:solidFill>
                </a:ln>
              </a:rPr>
              <a:t>Sara Lance</a:t>
            </a:r>
          </a:p>
        </p:txBody>
      </p:sp>
      <p:sp>
        <p:nvSpPr>
          <p:cNvPr id="27" name="TextBox 26">
            <a:extLst>
              <a:ext uri="{FF2B5EF4-FFF2-40B4-BE49-F238E27FC236}">
                <a16:creationId xmlns:a16="http://schemas.microsoft.com/office/drawing/2014/main" id="{0190E1B4-8C30-7A9A-915A-80C9B2DF6191}"/>
              </a:ext>
            </a:extLst>
          </p:cNvPr>
          <p:cNvSpPr txBox="1"/>
          <p:nvPr/>
        </p:nvSpPr>
        <p:spPr>
          <a:xfrm>
            <a:off x="5676392" y="961841"/>
            <a:ext cx="1329857" cy="707886"/>
          </a:xfrm>
          <a:prstGeom prst="rect">
            <a:avLst/>
          </a:prstGeom>
          <a:noFill/>
        </p:spPr>
        <p:txBody>
          <a:bodyPr wrap="square" rtlCol="0">
            <a:spAutoFit/>
          </a:bodyPr>
          <a:lstStyle/>
          <a:p>
            <a:r>
              <a:rPr lang="en-US" sz="2000" dirty="0">
                <a:ln>
                  <a:solidFill>
                    <a:schemeClr val="tx1"/>
                  </a:solidFill>
                </a:ln>
              </a:rPr>
              <a:t>Bill Simpson</a:t>
            </a:r>
          </a:p>
        </p:txBody>
      </p:sp>
      <p:sp>
        <p:nvSpPr>
          <p:cNvPr id="30" name="Title 29">
            <a:extLst>
              <a:ext uri="{FF2B5EF4-FFF2-40B4-BE49-F238E27FC236}">
                <a16:creationId xmlns:a16="http://schemas.microsoft.com/office/drawing/2014/main" id="{4957A9DF-B9C0-0555-9111-1D46B607C463}"/>
              </a:ext>
            </a:extLst>
          </p:cNvPr>
          <p:cNvSpPr>
            <a:spLocks noGrp="1"/>
          </p:cNvSpPr>
          <p:nvPr>
            <p:ph type="title"/>
          </p:nvPr>
        </p:nvSpPr>
        <p:spPr>
          <a:xfrm>
            <a:off x="838200" y="365126"/>
            <a:ext cx="10515600" cy="707886"/>
          </a:xfrm>
        </p:spPr>
        <p:txBody>
          <a:bodyPr/>
          <a:lstStyle/>
          <a:p>
            <a:r>
              <a:rPr lang="en-US" dirty="0"/>
              <a:t>CHACHA: A Collaborative Research Project</a:t>
            </a:r>
          </a:p>
        </p:txBody>
      </p:sp>
      <p:sp>
        <p:nvSpPr>
          <p:cNvPr id="31" name="TextBox 30">
            <a:extLst>
              <a:ext uri="{FF2B5EF4-FFF2-40B4-BE49-F238E27FC236}">
                <a16:creationId xmlns:a16="http://schemas.microsoft.com/office/drawing/2014/main" id="{882BC558-EA71-B10A-CCE0-5075483B07BB}"/>
              </a:ext>
            </a:extLst>
          </p:cNvPr>
          <p:cNvSpPr txBox="1"/>
          <p:nvPr/>
        </p:nvSpPr>
        <p:spPr>
          <a:xfrm>
            <a:off x="838200" y="2212867"/>
            <a:ext cx="1893150" cy="646331"/>
          </a:xfrm>
          <a:prstGeom prst="rect">
            <a:avLst/>
          </a:prstGeom>
          <a:noFill/>
        </p:spPr>
        <p:txBody>
          <a:bodyPr wrap="square" rtlCol="0">
            <a:spAutoFit/>
          </a:bodyPr>
          <a:lstStyle/>
          <a:p>
            <a:pPr algn="r"/>
            <a:r>
              <a:rPr lang="en-US" dirty="0"/>
              <a:t>Project Principal Investigators:</a:t>
            </a:r>
          </a:p>
        </p:txBody>
      </p:sp>
      <p:pic>
        <p:nvPicPr>
          <p:cNvPr id="33" name="Picture 32">
            <a:extLst>
              <a:ext uri="{FF2B5EF4-FFF2-40B4-BE49-F238E27FC236}">
                <a16:creationId xmlns:a16="http://schemas.microsoft.com/office/drawing/2014/main" id="{E423F7EC-81C7-E37F-99DB-6A3D3B3C2F00}"/>
              </a:ext>
            </a:extLst>
          </p:cNvPr>
          <p:cNvPicPr>
            <a:picLocks noChangeAspect="1"/>
          </p:cNvPicPr>
          <p:nvPr/>
        </p:nvPicPr>
        <p:blipFill rotWithShape="1">
          <a:blip r:embed="rId9">
            <a:extLst>
              <a:ext uri="{28A0092B-C50C-407E-A947-70E740481C1C}">
                <a14:useLocalDpi xmlns:a14="http://schemas.microsoft.com/office/drawing/2010/main" val="0"/>
              </a:ext>
            </a:extLst>
          </a:blip>
          <a:srcRect l="25531" t="28482" b="1712"/>
          <a:stretch/>
        </p:blipFill>
        <p:spPr>
          <a:xfrm>
            <a:off x="3619260" y="4819035"/>
            <a:ext cx="1367258" cy="1708861"/>
          </a:xfrm>
          <a:prstGeom prst="rect">
            <a:avLst/>
          </a:prstGeom>
        </p:spPr>
      </p:pic>
      <p:pic>
        <p:nvPicPr>
          <p:cNvPr id="35" name="Picture 34">
            <a:extLst>
              <a:ext uri="{FF2B5EF4-FFF2-40B4-BE49-F238E27FC236}">
                <a16:creationId xmlns:a16="http://schemas.microsoft.com/office/drawing/2014/main" id="{5383E2BF-D702-8D21-E0AB-DE1291531ACF}"/>
              </a:ext>
            </a:extLst>
          </p:cNvPr>
          <p:cNvPicPr>
            <a:picLocks noChangeAspect="1"/>
          </p:cNvPicPr>
          <p:nvPr/>
        </p:nvPicPr>
        <p:blipFill rotWithShape="1">
          <a:blip r:embed="rId10">
            <a:extLst>
              <a:ext uri="{28A0092B-C50C-407E-A947-70E740481C1C}">
                <a14:useLocalDpi xmlns:a14="http://schemas.microsoft.com/office/drawing/2010/main" val="0"/>
              </a:ext>
            </a:extLst>
          </a:blip>
          <a:srcRect l="21211" t="19161" b="8911"/>
          <a:stretch/>
        </p:blipFill>
        <p:spPr>
          <a:xfrm>
            <a:off x="10570741" y="4812111"/>
            <a:ext cx="1383238" cy="1683721"/>
          </a:xfrm>
          <a:prstGeom prst="rect">
            <a:avLst/>
          </a:prstGeom>
        </p:spPr>
      </p:pic>
      <p:pic>
        <p:nvPicPr>
          <p:cNvPr id="37" name="Picture 36">
            <a:extLst>
              <a:ext uri="{FF2B5EF4-FFF2-40B4-BE49-F238E27FC236}">
                <a16:creationId xmlns:a16="http://schemas.microsoft.com/office/drawing/2014/main" id="{8B88107C-0EA1-662A-85E7-A2939A73968D}"/>
              </a:ext>
            </a:extLst>
          </p:cNvPr>
          <p:cNvPicPr>
            <a:picLocks noChangeAspect="1"/>
          </p:cNvPicPr>
          <p:nvPr/>
        </p:nvPicPr>
        <p:blipFill rotWithShape="1">
          <a:blip r:embed="rId11">
            <a:extLst>
              <a:ext uri="{28A0092B-C50C-407E-A947-70E740481C1C}">
                <a14:useLocalDpi xmlns:a14="http://schemas.microsoft.com/office/drawing/2010/main" val="0"/>
              </a:ext>
            </a:extLst>
          </a:blip>
          <a:srcRect l="22071" t="6456" b="18441"/>
          <a:stretch/>
        </p:blipFill>
        <p:spPr>
          <a:xfrm>
            <a:off x="7668648" y="4819035"/>
            <a:ext cx="1329857" cy="1708861"/>
          </a:xfrm>
          <a:prstGeom prst="rect">
            <a:avLst/>
          </a:prstGeom>
        </p:spPr>
      </p:pic>
      <p:pic>
        <p:nvPicPr>
          <p:cNvPr id="39" name="Picture 38">
            <a:extLst>
              <a:ext uri="{FF2B5EF4-FFF2-40B4-BE49-F238E27FC236}">
                <a16:creationId xmlns:a16="http://schemas.microsoft.com/office/drawing/2014/main" id="{CE75C5F2-C6D9-0514-88F2-5FB338FEFD34}"/>
              </a:ext>
            </a:extLst>
          </p:cNvPr>
          <p:cNvPicPr>
            <a:picLocks noChangeAspect="1"/>
          </p:cNvPicPr>
          <p:nvPr/>
        </p:nvPicPr>
        <p:blipFill rotWithShape="1">
          <a:blip r:embed="rId12">
            <a:extLst>
              <a:ext uri="{28A0092B-C50C-407E-A947-70E740481C1C}">
                <a14:useLocalDpi xmlns:a14="http://schemas.microsoft.com/office/drawing/2010/main" val="0"/>
              </a:ext>
            </a:extLst>
          </a:blip>
          <a:srcRect l="21756" t="23717" b="8249"/>
          <a:stretch/>
        </p:blipFill>
        <p:spPr>
          <a:xfrm>
            <a:off x="9043048" y="4812111"/>
            <a:ext cx="1483149" cy="1719501"/>
          </a:xfrm>
          <a:prstGeom prst="rect">
            <a:avLst/>
          </a:prstGeom>
        </p:spPr>
      </p:pic>
      <p:pic>
        <p:nvPicPr>
          <p:cNvPr id="43" name="Picture 42">
            <a:extLst>
              <a:ext uri="{FF2B5EF4-FFF2-40B4-BE49-F238E27FC236}">
                <a16:creationId xmlns:a16="http://schemas.microsoft.com/office/drawing/2014/main" id="{1A73983F-9F9E-78C6-4FA4-928A398D6622}"/>
              </a:ext>
            </a:extLst>
          </p:cNvPr>
          <p:cNvPicPr>
            <a:picLocks noChangeAspect="1"/>
          </p:cNvPicPr>
          <p:nvPr/>
        </p:nvPicPr>
        <p:blipFill rotWithShape="1">
          <a:blip r:embed="rId13">
            <a:extLst>
              <a:ext uri="{28A0092B-C50C-407E-A947-70E740481C1C}">
                <a14:useLocalDpi xmlns:a14="http://schemas.microsoft.com/office/drawing/2010/main" val="0"/>
              </a:ext>
            </a:extLst>
          </a:blip>
          <a:srcRect l="72576" t="38641" r="866" b="3346"/>
          <a:stretch/>
        </p:blipFill>
        <p:spPr>
          <a:xfrm>
            <a:off x="1175858" y="4812111"/>
            <a:ext cx="1052552" cy="1724322"/>
          </a:xfrm>
          <a:prstGeom prst="rect">
            <a:avLst/>
          </a:prstGeom>
        </p:spPr>
      </p:pic>
      <p:pic>
        <p:nvPicPr>
          <p:cNvPr id="45" name="Picture 44">
            <a:extLst>
              <a:ext uri="{FF2B5EF4-FFF2-40B4-BE49-F238E27FC236}">
                <a16:creationId xmlns:a16="http://schemas.microsoft.com/office/drawing/2014/main" id="{8F7CE082-ACD0-A69A-E808-2C3201C19BF5}"/>
              </a:ext>
            </a:extLst>
          </p:cNvPr>
          <p:cNvPicPr>
            <a:picLocks noChangeAspect="1"/>
          </p:cNvPicPr>
          <p:nvPr/>
        </p:nvPicPr>
        <p:blipFill rotWithShape="1">
          <a:blip r:embed="rId14">
            <a:extLst>
              <a:ext uri="{28A0092B-C50C-407E-A947-70E740481C1C}">
                <a14:useLocalDpi xmlns:a14="http://schemas.microsoft.com/office/drawing/2010/main" val="0"/>
              </a:ext>
            </a:extLst>
          </a:blip>
          <a:srcRect l="25843" t="18569" b="9271"/>
          <a:stretch/>
        </p:blipFill>
        <p:spPr>
          <a:xfrm>
            <a:off x="5031061" y="4819035"/>
            <a:ext cx="1317157" cy="1708861"/>
          </a:xfrm>
          <a:prstGeom prst="rect">
            <a:avLst/>
          </a:prstGeom>
        </p:spPr>
      </p:pic>
      <p:pic>
        <p:nvPicPr>
          <p:cNvPr id="47" name="Picture 46">
            <a:extLst>
              <a:ext uri="{FF2B5EF4-FFF2-40B4-BE49-F238E27FC236}">
                <a16:creationId xmlns:a16="http://schemas.microsoft.com/office/drawing/2014/main" id="{FCC74A6E-E7BB-C056-AE02-2E1D4E7B7500}"/>
              </a:ext>
            </a:extLst>
          </p:cNvPr>
          <p:cNvPicPr>
            <a:picLocks noChangeAspect="1"/>
          </p:cNvPicPr>
          <p:nvPr/>
        </p:nvPicPr>
        <p:blipFill rotWithShape="1">
          <a:blip r:embed="rId15">
            <a:extLst>
              <a:ext uri="{28A0092B-C50C-407E-A947-70E740481C1C}">
                <a14:useLocalDpi xmlns:a14="http://schemas.microsoft.com/office/drawing/2010/main" val="0"/>
              </a:ext>
            </a:extLst>
          </a:blip>
          <a:srcRect l="9397" t="18916" r="12700"/>
          <a:stretch/>
        </p:blipFill>
        <p:spPr>
          <a:xfrm>
            <a:off x="6392761" y="4819035"/>
            <a:ext cx="1231344" cy="1708861"/>
          </a:xfrm>
          <a:prstGeom prst="rect">
            <a:avLst/>
          </a:prstGeom>
        </p:spPr>
      </p:pic>
      <p:sp>
        <p:nvSpPr>
          <p:cNvPr id="48" name="TextBox 47">
            <a:extLst>
              <a:ext uri="{FF2B5EF4-FFF2-40B4-BE49-F238E27FC236}">
                <a16:creationId xmlns:a16="http://schemas.microsoft.com/office/drawing/2014/main" id="{0406E859-39F2-25B1-4E23-1CB3AA82AF6C}"/>
              </a:ext>
            </a:extLst>
          </p:cNvPr>
          <p:cNvSpPr txBox="1"/>
          <p:nvPr/>
        </p:nvSpPr>
        <p:spPr>
          <a:xfrm>
            <a:off x="7819840" y="4145849"/>
            <a:ext cx="1003175" cy="707886"/>
          </a:xfrm>
          <a:prstGeom prst="rect">
            <a:avLst/>
          </a:prstGeom>
          <a:noFill/>
        </p:spPr>
        <p:txBody>
          <a:bodyPr wrap="square" rtlCol="0">
            <a:spAutoFit/>
          </a:bodyPr>
          <a:lstStyle/>
          <a:p>
            <a:pPr algn="ctr"/>
            <a:r>
              <a:rPr lang="en-US" sz="2000" dirty="0">
                <a:ln>
                  <a:solidFill>
                    <a:schemeClr val="tx1"/>
                  </a:solidFill>
                </a:ln>
              </a:rPr>
              <a:t>Sarah Woods</a:t>
            </a:r>
          </a:p>
        </p:txBody>
      </p:sp>
      <p:sp>
        <p:nvSpPr>
          <p:cNvPr id="49" name="TextBox 48">
            <a:extLst>
              <a:ext uri="{FF2B5EF4-FFF2-40B4-BE49-F238E27FC236}">
                <a16:creationId xmlns:a16="http://schemas.microsoft.com/office/drawing/2014/main" id="{97B33025-E3DA-5542-5595-75F73EE99B4D}"/>
              </a:ext>
            </a:extLst>
          </p:cNvPr>
          <p:cNvSpPr txBox="1"/>
          <p:nvPr/>
        </p:nvSpPr>
        <p:spPr>
          <a:xfrm>
            <a:off x="9249899" y="4145849"/>
            <a:ext cx="1003175" cy="707886"/>
          </a:xfrm>
          <a:prstGeom prst="rect">
            <a:avLst/>
          </a:prstGeom>
          <a:noFill/>
        </p:spPr>
        <p:txBody>
          <a:bodyPr wrap="square" rtlCol="0">
            <a:spAutoFit/>
          </a:bodyPr>
          <a:lstStyle/>
          <a:p>
            <a:pPr algn="ctr"/>
            <a:r>
              <a:rPr lang="en-US" sz="2000" dirty="0">
                <a:ln>
                  <a:solidFill>
                    <a:schemeClr val="tx1"/>
                  </a:solidFill>
                </a:ln>
              </a:rPr>
              <a:t>Kris Hajny</a:t>
            </a:r>
          </a:p>
        </p:txBody>
      </p:sp>
      <p:sp>
        <p:nvSpPr>
          <p:cNvPr id="50" name="TextBox 49">
            <a:extLst>
              <a:ext uri="{FF2B5EF4-FFF2-40B4-BE49-F238E27FC236}">
                <a16:creationId xmlns:a16="http://schemas.microsoft.com/office/drawing/2014/main" id="{64CC7C7F-9C1E-B9B4-B933-A9456F3D4C3F}"/>
              </a:ext>
            </a:extLst>
          </p:cNvPr>
          <p:cNvSpPr txBox="1"/>
          <p:nvPr/>
        </p:nvSpPr>
        <p:spPr>
          <a:xfrm>
            <a:off x="10799630" y="4145849"/>
            <a:ext cx="1003175" cy="707886"/>
          </a:xfrm>
          <a:prstGeom prst="rect">
            <a:avLst/>
          </a:prstGeom>
          <a:noFill/>
        </p:spPr>
        <p:txBody>
          <a:bodyPr wrap="square" rtlCol="0">
            <a:spAutoFit/>
          </a:bodyPr>
          <a:lstStyle/>
          <a:p>
            <a:pPr algn="ctr"/>
            <a:r>
              <a:rPr lang="en-US" sz="2000" dirty="0">
                <a:ln>
                  <a:solidFill>
                    <a:schemeClr val="tx1"/>
                  </a:solidFill>
                </a:ln>
              </a:rPr>
              <a:t>Andrea Corral</a:t>
            </a:r>
          </a:p>
        </p:txBody>
      </p:sp>
      <p:sp>
        <p:nvSpPr>
          <p:cNvPr id="51" name="TextBox 50">
            <a:extLst>
              <a:ext uri="{FF2B5EF4-FFF2-40B4-BE49-F238E27FC236}">
                <a16:creationId xmlns:a16="http://schemas.microsoft.com/office/drawing/2014/main" id="{5F68C048-9630-30F5-ABA1-289D505ECCE0}"/>
              </a:ext>
            </a:extLst>
          </p:cNvPr>
          <p:cNvSpPr txBox="1"/>
          <p:nvPr/>
        </p:nvSpPr>
        <p:spPr>
          <a:xfrm>
            <a:off x="6313917" y="4145849"/>
            <a:ext cx="1231343" cy="707886"/>
          </a:xfrm>
          <a:prstGeom prst="rect">
            <a:avLst/>
          </a:prstGeom>
          <a:noFill/>
        </p:spPr>
        <p:txBody>
          <a:bodyPr wrap="square" rtlCol="0">
            <a:spAutoFit/>
          </a:bodyPr>
          <a:lstStyle/>
          <a:p>
            <a:pPr algn="ctr"/>
            <a:r>
              <a:rPr lang="en-US" sz="2000" dirty="0">
                <a:ln>
                  <a:solidFill>
                    <a:schemeClr val="tx1"/>
                  </a:solidFill>
                </a:ln>
              </a:rPr>
              <a:t>Natasha Garner</a:t>
            </a:r>
          </a:p>
        </p:txBody>
      </p:sp>
      <p:sp>
        <p:nvSpPr>
          <p:cNvPr id="52" name="TextBox 51">
            <a:extLst>
              <a:ext uri="{FF2B5EF4-FFF2-40B4-BE49-F238E27FC236}">
                <a16:creationId xmlns:a16="http://schemas.microsoft.com/office/drawing/2014/main" id="{76D71FAD-1B2A-FE51-44DB-07DCB5C281E3}"/>
              </a:ext>
            </a:extLst>
          </p:cNvPr>
          <p:cNvSpPr txBox="1"/>
          <p:nvPr/>
        </p:nvSpPr>
        <p:spPr>
          <a:xfrm>
            <a:off x="5023459" y="4145849"/>
            <a:ext cx="1231343" cy="707886"/>
          </a:xfrm>
          <a:prstGeom prst="rect">
            <a:avLst/>
          </a:prstGeom>
          <a:noFill/>
        </p:spPr>
        <p:txBody>
          <a:bodyPr wrap="square" rtlCol="0">
            <a:spAutoFit/>
          </a:bodyPr>
          <a:lstStyle/>
          <a:p>
            <a:pPr algn="ctr"/>
            <a:r>
              <a:rPr lang="en-US" sz="2000" dirty="0">
                <a:ln>
                  <a:solidFill>
                    <a:schemeClr val="tx1"/>
                  </a:solidFill>
                </a:ln>
              </a:rPr>
              <a:t>Daun Jeong</a:t>
            </a:r>
          </a:p>
        </p:txBody>
      </p:sp>
      <p:sp>
        <p:nvSpPr>
          <p:cNvPr id="53" name="TextBox 52">
            <a:extLst>
              <a:ext uri="{FF2B5EF4-FFF2-40B4-BE49-F238E27FC236}">
                <a16:creationId xmlns:a16="http://schemas.microsoft.com/office/drawing/2014/main" id="{67FD8FB2-DD82-8942-B2EB-0DFEE0BAB237}"/>
              </a:ext>
            </a:extLst>
          </p:cNvPr>
          <p:cNvSpPr txBox="1"/>
          <p:nvPr/>
        </p:nvSpPr>
        <p:spPr>
          <a:xfrm>
            <a:off x="3560439" y="4145849"/>
            <a:ext cx="1231343" cy="707886"/>
          </a:xfrm>
          <a:prstGeom prst="rect">
            <a:avLst/>
          </a:prstGeom>
          <a:noFill/>
        </p:spPr>
        <p:txBody>
          <a:bodyPr wrap="square" rtlCol="0">
            <a:spAutoFit/>
          </a:bodyPr>
          <a:lstStyle/>
          <a:p>
            <a:pPr algn="ctr"/>
            <a:r>
              <a:rPr lang="en-US" sz="2000" dirty="0">
                <a:ln>
                  <a:solidFill>
                    <a:schemeClr val="tx1"/>
                  </a:solidFill>
                </a:ln>
              </a:rPr>
              <a:t>Bob Kaeser</a:t>
            </a:r>
          </a:p>
        </p:txBody>
      </p:sp>
      <p:sp>
        <p:nvSpPr>
          <p:cNvPr id="54" name="TextBox 53">
            <a:extLst>
              <a:ext uri="{FF2B5EF4-FFF2-40B4-BE49-F238E27FC236}">
                <a16:creationId xmlns:a16="http://schemas.microsoft.com/office/drawing/2014/main" id="{8F07AD41-2EAF-AC7A-28CB-0BA1794A73E9}"/>
              </a:ext>
            </a:extLst>
          </p:cNvPr>
          <p:cNvSpPr txBox="1"/>
          <p:nvPr/>
        </p:nvSpPr>
        <p:spPr>
          <a:xfrm>
            <a:off x="1097013" y="4165230"/>
            <a:ext cx="1122836" cy="707886"/>
          </a:xfrm>
          <a:prstGeom prst="rect">
            <a:avLst/>
          </a:prstGeom>
          <a:noFill/>
        </p:spPr>
        <p:txBody>
          <a:bodyPr wrap="square" rtlCol="0">
            <a:spAutoFit/>
          </a:bodyPr>
          <a:lstStyle/>
          <a:p>
            <a:pPr algn="ctr"/>
            <a:r>
              <a:rPr lang="en-US" sz="2000" dirty="0">
                <a:ln>
                  <a:solidFill>
                    <a:schemeClr val="tx1"/>
                  </a:solidFill>
                </a:ln>
              </a:rPr>
              <a:t>Aaron Wang</a:t>
            </a:r>
          </a:p>
        </p:txBody>
      </p:sp>
      <p:sp>
        <p:nvSpPr>
          <p:cNvPr id="56" name="TextBox 55">
            <a:extLst>
              <a:ext uri="{FF2B5EF4-FFF2-40B4-BE49-F238E27FC236}">
                <a16:creationId xmlns:a16="http://schemas.microsoft.com/office/drawing/2014/main" id="{417E6B47-2FEE-CB47-4E1D-ACF25EEDF0A9}"/>
              </a:ext>
            </a:extLst>
          </p:cNvPr>
          <p:cNvSpPr txBox="1"/>
          <p:nvPr/>
        </p:nvSpPr>
        <p:spPr>
          <a:xfrm>
            <a:off x="13290" y="5307447"/>
            <a:ext cx="1052552" cy="923330"/>
          </a:xfrm>
          <a:prstGeom prst="rect">
            <a:avLst/>
          </a:prstGeom>
          <a:noFill/>
        </p:spPr>
        <p:txBody>
          <a:bodyPr wrap="square" rtlCol="0">
            <a:spAutoFit/>
          </a:bodyPr>
          <a:lstStyle/>
          <a:p>
            <a:pPr algn="r"/>
            <a:r>
              <a:rPr lang="en-US" dirty="0"/>
              <a:t>Most Valuable Players:</a:t>
            </a:r>
          </a:p>
        </p:txBody>
      </p:sp>
    </p:spTree>
    <p:extLst>
      <p:ext uri="{BB962C8B-B14F-4D97-AF65-F5344CB8AC3E}">
        <p14:creationId xmlns:p14="http://schemas.microsoft.com/office/powerpoint/2010/main" val="390958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2DEAC150-DD2B-EC31-A86A-0177DCF2F80D}"/>
              </a:ext>
            </a:extLst>
          </p:cNvPr>
          <p:cNvPicPr>
            <a:picLocks noChangeAspect="1"/>
          </p:cNvPicPr>
          <p:nvPr/>
        </p:nvPicPr>
        <p:blipFill>
          <a:blip r:embed="rId3"/>
          <a:stretch>
            <a:fillRect/>
          </a:stretch>
        </p:blipFill>
        <p:spPr>
          <a:xfrm>
            <a:off x="138135" y="1991360"/>
            <a:ext cx="10824505" cy="4838366"/>
          </a:xfrm>
          <a:prstGeom prst="rect">
            <a:avLst/>
          </a:prstGeom>
        </p:spPr>
      </p:pic>
      <p:sp>
        <p:nvSpPr>
          <p:cNvPr id="61" name="Rectangle 60">
            <a:extLst>
              <a:ext uri="{FF2B5EF4-FFF2-40B4-BE49-F238E27FC236}">
                <a16:creationId xmlns:a16="http://schemas.microsoft.com/office/drawing/2014/main" id="{9F063249-FAE1-C4A9-3461-BF2581E73763}"/>
              </a:ext>
            </a:extLst>
          </p:cNvPr>
          <p:cNvSpPr/>
          <p:nvPr/>
        </p:nvSpPr>
        <p:spPr>
          <a:xfrm>
            <a:off x="9995116" y="5479462"/>
            <a:ext cx="652566" cy="771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94928C3-7380-571B-5332-49B1D2848E62}"/>
              </a:ext>
            </a:extLst>
          </p:cNvPr>
          <p:cNvPicPr>
            <a:picLocks noChangeAspect="1"/>
          </p:cNvPicPr>
          <p:nvPr/>
        </p:nvPicPr>
        <p:blipFill rotWithShape="1">
          <a:blip r:embed="rId4"/>
          <a:srcRect l="7781" t="42006" r="14093" b="17457"/>
          <a:stretch/>
        </p:blipFill>
        <p:spPr>
          <a:xfrm>
            <a:off x="5106256" y="-20600"/>
            <a:ext cx="7087204" cy="2130261"/>
          </a:xfrm>
          <a:prstGeom prst="rect">
            <a:avLst/>
          </a:prstGeom>
        </p:spPr>
      </p:pic>
      <p:sp>
        <p:nvSpPr>
          <p:cNvPr id="63" name="TextBox 62">
            <a:extLst>
              <a:ext uri="{FF2B5EF4-FFF2-40B4-BE49-F238E27FC236}">
                <a16:creationId xmlns:a16="http://schemas.microsoft.com/office/drawing/2014/main" id="{ED0F69E6-7AF5-455E-932B-069B3B175E36}"/>
              </a:ext>
            </a:extLst>
          </p:cNvPr>
          <p:cNvSpPr txBox="1"/>
          <p:nvPr/>
        </p:nvSpPr>
        <p:spPr>
          <a:xfrm>
            <a:off x="280316" y="166637"/>
            <a:ext cx="4683760" cy="1077218"/>
          </a:xfrm>
          <a:prstGeom prst="rect">
            <a:avLst/>
          </a:prstGeom>
          <a:noFill/>
        </p:spPr>
        <p:txBody>
          <a:bodyPr wrap="square" rtlCol="0">
            <a:spAutoFit/>
          </a:bodyPr>
          <a:lstStyle/>
          <a:p>
            <a:r>
              <a:rPr lang="en-US" sz="3200" dirty="0"/>
              <a:t>In-situ Cloud and Aerosol Microphysics Observations</a:t>
            </a:r>
          </a:p>
        </p:txBody>
      </p:sp>
      <p:sp>
        <p:nvSpPr>
          <p:cNvPr id="64" name="TextBox 63">
            <a:extLst>
              <a:ext uri="{FF2B5EF4-FFF2-40B4-BE49-F238E27FC236}">
                <a16:creationId xmlns:a16="http://schemas.microsoft.com/office/drawing/2014/main" id="{951A54C2-713F-B841-9ADD-CAF90A4191CD}"/>
              </a:ext>
            </a:extLst>
          </p:cNvPr>
          <p:cNvSpPr txBox="1"/>
          <p:nvPr/>
        </p:nvSpPr>
        <p:spPr>
          <a:xfrm rot="16200000">
            <a:off x="-246737" y="5394875"/>
            <a:ext cx="1563954" cy="338554"/>
          </a:xfrm>
          <a:prstGeom prst="rect">
            <a:avLst/>
          </a:prstGeom>
          <a:noFill/>
        </p:spPr>
        <p:txBody>
          <a:bodyPr wrap="none" rtlCol="0">
            <a:spAutoFit/>
          </a:bodyPr>
          <a:lstStyle/>
          <a:p>
            <a:r>
              <a:rPr lang="en-US" sz="1600" b="1" dirty="0"/>
              <a:t>Aerosol &amp; Cloud</a:t>
            </a:r>
          </a:p>
        </p:txBody>
      </p:sp>
      <p:pic>
        <p:nvPicPr>
          <p:cNvPr id="68" name="Picture 67">
            <a:extLst>
              <a:ext uri="{FF2B5EF4-FFF2-40B4-BE49-F238E27FC236}">
                <a16:creationId xmlns:a16="http://schemas.microsoft.com/office/drawing/2014/main" id="{6B2E4202-C430-EFD2-7684-1E66FC3E0900}"/>
              </a:ext>
            </a:extLst>
          </p:cNvPr>
          <p:cNvPicPr>
            <a:picLocks noChangeAspect="1"/>
          </p:cNvPicPr>
          <p:nvPr/>
        </p:nvPicPr>
        <p:blipFill rotWithShape="1">
          <a:blip r:embed="rId5"/>
          <a:srcRect l="87539" t="12678" r="1142" b="32850"/>
          <a:stretch/>
        </p:blipFill>
        <p:spPr>
          <a:xfrm>
            <a:off x="10336176" y="2120609"/>
            <a:ext cx="1269826" cy="3156288"/>
          </a:xfrm>
          <a:prstGeom prst="rect">
            <a:avLst/>
          </a:prstGeom>
        </p:spPr>
      </p:pic>
      <p:pic>
        <p:nvPicPr>
          <p:cNvPr id="60" name="Picture 59">
            <a:extLst>
              <a:ext uri="{FF2B5EF4-FFF2-40B4-BE49-F238E27FC236}">
                <a16:creationId xmlns:a16="http://schemas.microsoft.com/office/drawing/2014/main" id="{28D0C97F-1620-0EF5-EE5C-8C13CC39C98E}"/>
              </a:ext>
            </a:extLst>
          </p:cNvPr>
          <p:cNvPicPr>
            <a:picLocks noChangeAspect="1"/>
          </p:cNvPicPr>
          <p:nvPr/>
        </p:nvPicPr>
        <p:blipFill rotWithShape="1">
          <a:blip r:embed="rId6"/>
          <a:srcRect l="90833" t="73029" r="72" b="15078"/>
          <a:stretch/>
        </p:blipFill>
        <p:spPr>
          <a:xfrm>
            <a:off x="10323957" y="5344418"/>
            <a:ext cx="1268341" cy="870971"/>
          </a:xfrm>
          <a:prstGeom prst="rect">
            <a:avLst/>
          </a:prstGeom>
        </p:spPr>
      </p:pic>
      <p:sp>
        <p:nvSpPr>
          <p:cNvPr id="3" name="Right Arrow 2">
            <a:extLst>
              <a:ext uri="{FF2B5EF4-FFF2-40B4-BE49-F238E27FC236}">
                <a16:creationId xmlns:a16="http://schemas.microsoft.com/office/drawing/2014/main" id="{A950A855-6A9E-0773-DC3B-8937B2B85FFE}"/>
              </a:ext>
            </a:extLst>
          </p:cNvPr>
          <p:cNvSpPr/>
          <p:nvPr/>
        </p:nvSpPr>
        <p:spPr>
          <a:xfrm rot="8344125" flipV="1">
            <a:off x="11216372" y="348305"/>
            <a:ext cx="751851" cy="528574"/>
          </a:xfrm>
          <a:prstGeom prst="rightArrow">
            <a:avLst/>
          </a:prstGeom>
          <a:solidFill>
            <a:srgbClr val="10EDF4">
              <a:alpha val="66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rPr>
              <a:t>Wind</a:t>
            </a:r>
          </a:p>
        </p:txBody>
      </p:sp>
    </p:spTree>
    <p:extLst>
      <p:ext uri="{BB962C8B-B14F-4D97-AF65-F5344CB8AC3E}">
        <p14:creationId xmlns:p14="http://schemas.microsoft.com/office/powerpoint/2010/main" val="1484029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2DEAC150-DD2B-EC31-A86A-0177DCF2F80D}"/>
              </a:ext>
            </a:extLst>
          </p:cNvPr>
          <p:cNvPicPr>
            <a:picLocks noChangeAspect="1"/>
          </p:cNvPicPr>
          <p:nvPr/>
        </p:nvPicPr>
        <p:blipFill>
          <a:blip r:embed="rId2"/>
          <a:stretch>
            <a:fillRect/>
          </a:stretch>
        </p:blipFill>
        <p:spPr>
          <a:xfrm>
            <a:off x="138135" y="1991360"/>
            <a:ext cx="10824505" cy="4838366"/>
          </a:xfrm>
          <a:prstGeom prst="rect">
            <a:avLst/>
          </a:prstGeom>
        </p:spPr>
      </p:pic>
      <p:grpSp>
        <p:nvGrpSpPr>
          <p:cNvPr id="62" name="Group 61">
            <a:extLst>
              <a:ext uri="{FF2B5EF4-FFF2-40B4-BE49-F238E27FC236}">
                <a16:creationId xmlns:a16="http://schemas.microsoft.com/office/drawing/2014/main" id="{7B14861F-2F4E-F6C1-27E2-7A25C00AFE28}"/>
              </a:ext>
            </a:extLst>
          </p:cNvPr>
          <p:cNvGrpSpPr/>
          <p:nvPr/>
        </p:nvGrpSpPr>
        <p:grpSpPr>
          <a:xfrm>
            <a:off x="1841766" y="2144866"/>
            <a:ext cx="8805914" cy="4133895"/>
            <a:chOff x="1792155" y="2140141"/>
            <a:chExt cx="8549482" cy="4006657"/>
          </a:xfrm>
        </p:grpSpPr>
        <p:sp>
          <p:nvSpPr>
            <p:cNvPr id="9" name="TextBox 8">
              <a:extLst>
                <a:ext uri="{FF2B5EF4-FFF2-40B4-BE49-F238E27FC236}">
                  <a16:creationId xmlns:a16="http://schemas.microsoft.com/office/drawing/2014/main" id="{EB9AB2C6-DB84-2284-EBC6-99737C462444}"/>
                </a:ext>
              </a:extLst>
            </p:cNvPr>
            <p:cNvSpPr txBox="1"/>
            <p:nvPr/>
          </p:nvSpPr>
          <p:spPr>
            <a:xfrm>
              <a:off x="7006221" y="3100940"/>
              <a:ext cx="1034303" cy="326243"/>
            </a:xfrm>
            <a:prstGeom prst="rect">
              <a:avLst/>
            </a:prstGeom>
            <a:noFill/>
          </p:spPr>
          <p:txBody>
            <a:bodyPr wrap="none" rtlCol="0">
              <a:spAutoFit/>
            </a:bodyPr>
            <a:lstStyle/>
            <a:p>
              <a:r>
                <a:rPr lang="en-US" sz="2400" b="1" i="1" dirty="0">
                  <a:solidFill>
                    <a:schemeClr val="bg1">
                      <a:lumMod val="65000"/>
                    </a:schemeClr>
                  </a:solidFill>
                </a:rPr>
                <a:t>In-cloud</a:t>
              </a:r>
            </a:p>
          </p:txBody>
        </p:sp>
        <p:sp>
          <p:nvSpPr>
            <p:cNvPr id="35" name="TextBox 34">
              <a:extLst>
                <a:ext uri="{FF2B5EF4-FFF2-40B4-BE49-F238E27FC236}">
                  <a16:creationId xmlns:a16="http://schemas.microsoft.com/office/drawing/2014/main" id="{2089E191-46A8-4F6A-6574-B93C69EB4F6F}"/>
                </a:ext>
              </a:extLst>
            </p:cNvPr>
            <p:cNvSpPr txBox="1"/>
            <p:nvPr/>
          </p:nvSpPr>
          <p:spPr>
            <a:xfrm>
              <a:off x="1792155" y="3100940"/>
              <a:ext cx="1135375" cy="461665"/>
            </a:xfrm>
            <a:prstGeom prst="rect">
              <a:avLst/>
            </a:prstGeom>
            <a:noFill/>
          </p:spPr>
          <p:txBody>
            <a:bodyPr wrap="none" rtlCol="0">
              <a:spAutoFit/>
            </a:bodyPr>
            <a:lstStyle/>
            <a:p>
              <a:r>
                <a:rPr lang="en-US" sz="2400" b="1" i="1" dirty="0">
                  <a:solidFill>
                    <a:schemeClr val="bg1">
                      <a:lumMod val="65000"/>
                    </a:schemeClr>
                  </a:solidFill>
                </a:rPr>
                <a:t>upwind</a:t>
              </a:r>
            </a:p>
          </p:txBody>
        </p:sp>
        <p:sp>
          <p:nvSpPr>
            <p:cNvPr id="36" name="Rectangle 35">
              <a:extLst>
                <a:ext uri="{FF2B5EF4-FFF2-40B4-BE49-F238E27FC236}">
                  <a16:creationId xmlns:a16="http://schemas.microsoft.com/office/drawing/2014/main" id="{3CD8BD7C-E8F1-8E03-5C79-D0AB9D3578CF}"/>
                </a:ext>
              </a:extLst>
            </p:cNvPr>
            <p:cNvSpPr/>
            <p:nvPr/>
          </p:nvSpPr>
          <p:spPr>
            <a:xfrm>
              <a:off x="2987040" y="2140141"/>
              <a:ext cx="2475181" cy="4006657"/>
            </a:xfrm>
            <a:prstGeom prst="rect">
              <a:avLst/>
            </a:pr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7EE4E8-B56B-0CD3-C702-44E6F2B8B2EB}"/>
                </a:ext>
              </a:extLst>
            </p:cNvPr>
            <p:cNvSpPr txBox="1"/>
            <p:nvPr/>
          </p:nvSpPr>
          <p:spPr>
            <a:xfrm>
              <a:off x="3380777" y="3104707"/>
              <a:ext cx="1512887" cy="326243"/>
            </a:xfrm>
            <a:prstGeom prst="rect">
              <a:avLst/>
            </a:prstGeom>
            <a:noFill/>
          </p:spPr>
          <p:txBody>
            <a:bodyPr wrap="none" rtlCol="0">
              <a:spAutoFit/>
            </a:bodyPr>
            <a:lstStyle/>
            <a:p>
              <a:r>
                <a:rPr lang="en-US" sz="2400" b="1" i="1" dirty="0">
                  <a:solidFill>
                    <a:schemeClr val="bg1">
                      <a:lumMod val="65000"/>
                    </a:schemeClr>
                  </a:solidFill>
                </a:rPr>
                <a:t>Above-cloud</a:t>
              </a:r>
            </a:p>
          </p:txBody>
        </p:sp>
        <p:sp>
          <p:nvSpPr>
            <p:cNvPr id="61" name="Rectangle 60">
              <a:extLst>
                <a:ext uri="{FF2B5EF4-FFF2-40B4-BE49-F238E27FC236}">
                  <a16:creationId xmlns:a16="http://schemas.microsoft.com/office/drawing/2014/main" id="{9F063249-FAE1-C4A9-3461-BF2581E73763}"/>
                </a:ext>
              </a:extLst>
            </p:cNvPr>
            <p:cNvSpPr/>
            <p:nvPr/>
          </p:nvSpPr>
          <p:spPr>
            <a:xfrm>
              <a:off x="9708074" y="5372100"/>
              <a:ext cx="633563" cy="747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794928C3-7380-571B-5332-49B1D2848E62}"/>
              </a:ext>
            </a:extLst>
          </p:cNvPr>
          <p:cNvPicPr>
            <a:picLocks noChangeAspect="1"/>
          </p:cNvPicPr>
          <p:nvPr/>
        </p:nvPicPr>
        <p:blipFill rotWithShape="1">
          <a:blip r:embed="rId3"/>
          <a:srcRect l="7781" t="42006" r="14093" b="17457"/>
          <a:stretch/>
        </p:blipFill>
        <p:spPr>
          <a:xfrm>
            <a:off x="5106256" y="-20600"/>
            <a:ext cx="7087204" cy="2130261"/>
          </a:xfrm>
          <a:prstGeom prst="rect">
            <a:avLst/>
          </a:prstGeom>
        </p:spPr>
      </p:pic>
      <p:sp>
        <p:nvSpPr>
          <p:cNvPr id="63" name="TextBox 62">
            <a:extLst>
              <a:ext uri="{FF2B5EF4-FFF2-40B4-BE49-F238E27FC236}">
                <a16:creationId xmlns:a16="http://schemas.microsoft.com/office/drawing/2014/main" id="{ED0F69E6-7AF5-455E-932B-069B3B175E36}"/>
              </a:ext>
            </a:extLst>
          </p:cNvPr>
          <p:cNvSpPr txBox="1"/>
          <p:nvPr/>
        </p:nvSpPr>
        <p:spPr>
          <a:xfrm>
            <a:off x="280316" y="166637"/>
            <a:ext cx="4683760" cy="1077218"/>
          </a:xfrm>
          <a:prstGeom prst="rect">
            <a:avLst/>
          </a:prstGeom>
          <a:noFill/>
        </p:spPr>
        <p:txBody>
          <a:bodyPr wrap="square" rtlCol="0">
            <a:spAutoFit/>
          </a:bodyPr>
          <a:lstStyle/>
          <a:p>
            <a:r>
              <a:rPr lang="en-US" sz="3200" dirty="0"/>
              <a:t>In-situ Cloud and Aerosol Microphysics Observations</a:t>
            </a:r>
          </a:p>
        </p:txBody>
      </p:sp>
      <p:sp>
        <p:nvSpPr>
          <p:cNvPr id="64" name="TextBox 63">
            <a:extLst>
              <a:ext uri="{FF2B5EF4-FFF2-40B4-BE49-F238E27FC236}">
                <a16:creationId xmlns:a16="http://schemas.microsoft.com/office/drawing/2014/main" id="{951A54C2-713F-B841-9ADD-CAF90A4191CD}"/>
              </a:ext>
            </a:extLst>
          </p:cNvPr>
          <p:cNvSpPr txBox="1"/>
          <p:nvPr/>
        </p:nvSpPr>
        <p:spPr>
          <a:xfrm rot="16200000">
            <a:off x="-246737" y="5394875"/>
            <a:ext cx="1563954" cy="338554"/>
          </a:xfrm>
          <a:prstGeom prst="rect">
            <a:avLst/>
          </a:prstGeom>
          <a:noFill/>
        </p:spPr>
        <p:txBody>
          <a:bodyPr wrap="none" rtlCol="0">
            <a:spAutoFit/>
          </a:bodyPr>
          <a:lstStyle/>
          <a:p>
            <a:r>
              <a:rPr lang="en-US" sz="1600" b="1" dirty="0"/>
              <a:t>Aerosol &amp; Cloud</a:t>
            </a:r>
          </a:p>
        </p:txBody>
      </p:sp>
      <p:pic>
        <p:nvPicPr>
          <p:cNvPr id="68" name="Picture 67">
            <a:extLst>
              <a:ext uri="{FF2B5EF4-FFF2-40B4-BE49-F238E27FC236}">
                <a16:creationId xmlns:a16="http://schemas.microsoft.com/office/drawing/2014/main" id="{6B2E4202-C430-EFD2-7684-1E66FC3E0900}"/>
              </a:ext>
            </a:extLst>
          </p:cNvPr>
          <p:cNvPicPr>
            <a:picLocks noChangeAspect="1"/>
          </p:cNvPicPr>
          <p:nvPr/>
        </p:nvPicPr>
        <p:blipFill rotWithShape="1">
          <a:blip r:embed="rId4"/>
          <a:srcRect l="87539" t="12678" r="1142" b="32850"/>
          <a:stretch/>
        </p:blipFill>
        <p:spPr>
          <a:xfrm>
            <a:off x="10336176" y="2120609"/>
            <a:ext cx="1269826" cy="3156288"/>
          </a:xfrm>
          <a:prstGeom prst="rect">
            <a:avLst/>
          </a:prstGeom>
        </p:spPr>
      </p:pic>
      <p:pic>
        <p:nvPicPr>
          <p:cNvPr id="60" name="Picture 59">
            <a:extLst>
              <a:ext uri="{FF2B5EF4-FFF2-40B4-BE49-F238E27FC236}">
                <a16:creationId xmlns:a16="http://schemas.microsoft.com/office/drawing/2014/main" id="{28D0C97F-1620-0EF5-EE5C-8C13CC39C98E}"/>
              </a:ext>
            </a:extLst>
          </p:cNvPr>
          <p:cNvPicPr>
            <a:picLocks noChangeAspect="1"/>
          </p:cNvPicPr>
          <p:nvPr/>
        </p:nvPicPr>
        <p:blipFill rotWithShape="1">
          <a:blip r:embed="rId5"/>
          <a:srcRect l="90833" t="73029" r="72" b="15078"/>
          <a:stretch/>
        </p:blipFill>
        <p:spPr>
          <a:xfrm>
            <a:off x="10323957" y="5344418"/>
            <a:ext cx="1268341" cy="870971"/>
          </a:xfrm>
          <a:prstGeom prst="rect">
            <a:avLst/>
          </a:prstGeom>
        </p:spPr>
      </p:pic>
      <p:sp>
        <p:nvSpPr>
          <p:cNvPr id="3" name="Right Arrow 2">
            <a:extLst>
              <a:ext uri="{FF2B5EF4-FFF2-40B4-BE49-F238E27FC236}">
                <a16:creationId xmlns:a16="http://schemas.microsoft.com/office/drawing/2014/main" id="{A950A855-6A9E-0773-DC3B-8937B2B85FFE}"/>
              </a:ext>
            </a:extLst>
          </p:cNvPr>
          <p:cNvSpPr/>
          <p:nvPr/>
        </p:nvSpPr>
        <p:spPr>
          <a:xfrm rot="8344125" flipV="1">
            <a:off x="11216372" y="348305"/>
            <a:ext cx="751851" cy="528574"/>
          </a:xfrm>
          <a:prstGeom prst="rightArrow">
            <a:avLst/>
          </a:prstGeom>
          <a:solidFill>
            <a:srgbClr val="10EDF4">
              <a:alpha val="66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rPr>
              <a:t>Wind</a:t>
            </a:r>
          </a:p>
        </p:txBody>
      </p:sp>
    </p:spTree>
    <p:extLst>
      <p:ext uri="{BB962C8B-B14F-4D97-AF65-F5344CB8AC3E}">
        <p14:creationId xmlns:p14="http://schemas.microsoft.com/office/powerpoint/2010/main" val="8987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2DEAC150-DD2B-EC31-A86A-0177DCF2F80D}"/>
              </a:ext>
            </a:extLst>
          </p:cNvPr>
          <p:cNvPicPr>
            <a:picLocks noChangeAspect="1"/>
          </p:cNvPicPr>
          <p:nvPr/>
        </p:nvPicPr>
        <p:blipFill>
          <a:blip r:embed="rId2"/>
          <a:stretch>
            <a:fillRect/>
          </a:stretch>
        </p:blipFill>
        <p:spPr>
          <a:xfrm>
            <a:off x="138135" y="1991360"/>
            <a:ext cx="10824505" cy="4838366"/>
          </a:xfrm>
          <a:prstGeom prst="rect">
            <a:avLst/>
          </a:prstGeom>
        </p:spPr>
      </p:pic>
      <p:grpSp>
        <p:nvGrpSpPr>
          <p:cNvPr id="62" name="Group 61">
            <a:extLst>
              <a:ext uri="{FF2B5EF4-FFF2-40B4-BE49-F238E27FC236}">
                <a16:creationId xmlns:a16="http://schemas.microsoft.com/office/drawing/2014/main" id="{7B14861F-2F4E-F6C1-27E2-7A25C00AFE28}"/>
              </a:ext>
            </a:extLst>
          </p:cNvPr>
          <p:cNvGrpSpPr/>
          <p:nvPr/>
        </p:nvGrpSpPr>
        <p:grpSpPr>
          <a:xfrm>
            <a:off x="1841766" y="2144866"/>
            <a:ext cx="8805914" cy="4133895"/>
            <a:chOff x="1792155" y="2140141"/>
            <a:chExt cx="8549482" cy="4006657"/>
          </a:xfrm>
        </p:grpSpPr>
        <p:sp>
          <p:nvSpPr>
            <p:cNvPr id="8" name="TextBox 7">
              <a:extLst>
                <a:ext uri="{FF2B5EF4-FFF2-40B4-BE49-F238E27FC236}">
                  <a16:creationId xmlns:a16="http://schemas.microsoft.com/office/drawing/2014/main" id="{C881D2A7-4F00-637D-CB85-64BF06AF884A}"/>
                </a:ext>
              </a:extLst>
            </p:cNvPr>
            <p:cNvSpPr txBox="1"/>
            <p:nvPr/>
          </p:nvSpPr>
          <p:spPr>
            <a:xfrm>
              <a:off x="7007305" y="4533272"/>
              <a:ext cx="901455" cy="326243"/>
            </a:xfrm>
            <a:prstGeom prst="rect">
              <a:avLst/>
            </a:prstGeom>
            <a:noFill/>
          </p:spPr>
          <p:txBody>
            <a:bodyPr wrap="none" rtlCol="0">
              <a:spAutoFit/>
            </a:bodyPr>
            <a:lstStyle/>
            <a:p>
              <a:r>
                <a:rPr lang="en-US" sz="2400" b="1" dirty="0"/>
                <a:t>On CVI</a:t>
              </a:r>
            </a:p>
          </p:txBody>
        </p:sp>
        <p:sp>
          <p:nvSpPr>
            <p:cNvPr id="9" name="TextBox 8">
              <a:extLst>
                <a:ext uri="{FF2B5EF4-FFF2-40B4-BE49-F238E27FC236}">
                  <a16:creationId xmlns:a16="http://schemas.microsoft.com/office/drawing/2014/main" id="{EB9AB2C6-DB84-2284-EBC6-99737C462444}"/>
                </a:ext>
              </a:extLst>
            </p:cNvPr>
            <p:cNvSpPr txBox="1"/>
            <p:nvPr/>
          </p:nvSpPr>
          <p:spPr>
            <a:xfrm>
              <a:off x="7006221" y="3100940"/>
              <a:ext cx="1034303" cy="326243"/>
            </a:xfrm>
            <a:prstGeom prst="rect">
              <a:avLst/>
            </a:prstGeom>
            <a:noFill/>
          </p:spPr>
          <p:txBody>
            <a:bodyPr wrap="none" rtlCol="0">
              <a:spAutoFit/>
            </a:bodyPr>
            <a:lstStyle/>
            <a:p>
              <a:r>
                <a:rPr lang="en-US" sz="2400" b="1" i="1" dirty="0">
                  <a:solidFill>
                    <a:schemeClr val="bg1">
                      <a:lumMod val="65000"/>
                    </a:schemeClr>
                  </a:solidFill>
                </a:rPr>
                <a:t>In-cloud</a:t>
              </a:r>
            </a:p>
          </p:txBody>
        </p:sp>
        <p:cxnSp>
          <p:nvCxnSpPr>
            <p:cNvPr id="19" name="Straight Arrow Connector 18">
              <a:extLst>
                <a:ext uri="{FF2B5EF4-FFF2-40B4-BE49-F238E27FC236}">
                  <a16:creationId xmlns:a16="http://schemas.microsoft.com/office/drawing/2014/main" id="{9BBC6BC4-3588-DD84-3D6C-A3C9D708BD8C}"/>
                </a:ext>
              </a:extLst>
            </p:cNvPr>
            <p:cNvCxnSpPr>
              <a:cxnSpLocks/>
            </p:cNvCxnSpPr>
            <p:nvPr/>
          </p:nvCxnSpPr>
          <p:spPr>
            <a:xfrm>
              <a:off x="5462221" y="5044041"/>
              <a:ext cx="3950120" cy="0"/>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089E191-46A8-4F6A-6574-B93C69EB4F6F}"/>
                </a:ext>
              </a:extLst>
            </p:cNvPr>
            <p:cNvSpPr txBox="1"/>
            <p:nvPr/>
          </p:nvSpPr>
          <p:spPr>
            <a:xfrm>
              <a:off x="1792155" y="3100940"/>
              <a:ext cx="1135375" cy="461665"/>
            </a:xfrm>
            <a:prstGeom prst="rect">
              <a:avLst/>
            </a:prstGeom>
            <a:noFill/>
          </p:spPr>
          <p:txBody>
            <a:bodyPr wrap="none" rtlCol="0">
              <a:spAutoFit/>
            </a:bodyPr>
            <a:lstStyle/>
            <a:p>
              <a:r>
                <a:rPr lang="en-US" sz="2400" b="1" i="1" dirty="0">
                  <a:solidFill>
                    <a:schemeClr val="bg1">
                      <a:lumMod val="65000"/>
                    </a:schemeClr>
                  </a:solidFill>
                </a:rPr>
                <a:t>upwind</a:t>
              </a:r>
            </a:p>
          </p:txBody>
        </p:sp>
        <p:sp>
          <p:nvSpPr>
            <p:cNvPr id="36" name="Rectangle 35">
              <a:extLst>
                <a:ext uri="{FF2B5EF4-FFF2-40B4-BE49-F238E27FC236}">
                  <a16:creationId xmlns:a16="http://schemas.microsoft.com/office/drawing/2014/main" id="{3CD8BD7C-E8F1-8E03-5C79-D0AB9D3578CF}"/>
                </a:ext>
              </a:extLst>
            </p:cNvPr>
            <p:cNvSpPr/>
            <p:nvPr/>
          </p:nvSpPr>
          <p:spPr>
            <a:xfrm>
              <a:off x="2987040" y="2140141"/>
              <a:ext cx="2475181" cy="4006657"/>
            </a:xfrm>
            <a:prstGeom prst="rect">
              <a:avLst/>
            </a:pr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7EE4E8-B56B-0CD3-C702-44E6F2B8B2EB}"/>
                </a:ext>
              </a:extLst>
            </p:cNvPr>
            <p:cNvSpPr txBox="1"/>
            <p:nvPr/>
          </p:nvSpPr>
          <p:spPr>
            <a:xfrm>
              <a:off x="3380777" y="3104707"/>
              <a:ext cx="1512887" cy="326243"/>
            </a:xfrm>
            <a:prstGeom prst="rect">
              <a:avLst/>
            </a:prstGeom>
            <a:noFill/>
          </p:spPr>
          <p:txBody>
            <a:bodyPr wrap="none" rtlCol="0">
              <a:spAutoFit/>
            </a:bodyPr>
            <a:lstStyle/>
            <a:p>
              <a:r>
                <a:rPr lang="en-US" sz="2400" b="1" i="1" dirty="0">
                  <a:solidFill>
                    <a:schemeClr val="bg1">
                      <a:lumMod val="65000"/>
                    </a:schemeClr>
                  </a:solidFill>
                </a:rPr>
                <a:t>Above-cloud</a:t>
              </a:r>
            </a:p>
          </p:txBody>
        </p:sp>
        <p:sp>
          <p:nvSpPr>
            <p:cNvPr id="59" name="TextBox 58">
              <a:extLst>
                <a:ext uri="{FF2B5EF4-FFF2-40B4-BE49-F238E27FC236}">
                  <a16:creationId xmlns:a16="http://schemas.microsoft.com/office/drawing/2014/main" id="{80648C60-416A-54BC-A1A8-2C75BF08B05B}"/>
                </a:ext>
              </a:extLst>
            </p:cNvPr>
            <p:cNvSpPr txBox="1"/>
            <p:nvPr/>
          </p:nvSpPr>
          <p:spPr>
            <a:xfrm>
              <a:off x="1983706" y="5500467"/>
              <a:ext cx="902680" cy="646331"/>
            </a:xfrm>
            <a:prstGeom prst="rect">
              <a:avLst/>
            </a:prstGeom>
            <a:solidFill>
              <a:schemeClr val="bg1">
                <a:alpha val="57000"/>
              </a:schemeClr>
            </a:solidFill>
          </p:spPr>
          <p:txBody>
            <a:bodyPr wrap="square" rtlCol="0">
              <a:spAutoFit/>
            </a:bodyPr>
            <a:lstStyle/>
            <a:p>
              <a:pPr algn="ctr"/>
              <a:r>
                <a:rPr lang="en-US" b="1" i="1" dirty="0"/>
                <a:t>“Sea-smoke”</a:t>
              </a:r>
            </a:p>
          </p:txBody>
        </p:sp>
        <p:sp>
          <p:nvSpPr>
            <p:cNvPr id="61" name="Rectangle 60">
              <a:extLst>
                <a:ext uri="{FF2B5EF4-FFF2-40B4-BE49-F238E27FC236}">
                  <a16:creationId xmlns:a16="http://schemas.microsoft.com/office/drawing/2014/main" id="{9F063249-FAE1-C4A9-3461-BF2581E73763}"/>
                </a:ext>
              </a:extLst>
            </p:cNvPr>
            <p:cNvSpPr/>
            <p:nvPr/>
          </p:nvSpPr>
          <p:spPr>
            <a:xfrm>
              <a:off x="9708074" y="5372100"/>
              <a:ext cx="633563" cy="747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794928C3-7380-571B-5332-49B1D2848E62}"/>
              </a:ext>
            </a:extLst>
          </p:cNvPr>
          <p:cNvPicPr>
            <a:picLocks noChangeAspect="1"/>
          </p:cNvPicPr>
          <p:nvPr/>
        </p:nvPicPr>
        <p:blipFill rotWithShape="1">
          <a:blip r:embed="rId3"/>
          <a:srcRect l="7781" t="42006" r="14093" b="17457"/>
          <a:stretch/>
        </p:blipFill>
        <p:spPr>
          <a:xfrm>
            <a:off x="5106256" y="-20600"/>
            <a:ext cx="7087204" cy="2130261"/>
          </a:xfrm>
          <a:prstGeom prst="rect">
            <a:avLst/>
          </a:prstGeom>
        </p:spPr>
      </p:pic>
      <p:sp>
        <p:nvSpPr>
          <p:cNvPr id="63" name="TextBox 62">
            <a:extLst>
              <a:ext uri="{FF2B5EF4-FFF2-40B4-BE49-F238E27FC236}">
                <a16:creationId xmlns:a16="http://schemas.microsoft.com/office/drawing/2014/main" id="{ED0F69E6-7AF5-455E-932B-069B3B175E36}"/>
              </a:ext>
            </a:extLst>
          </p:cNvPr>
          <p:cNvSpPr txBox="1"/>
          <p:nvPr/>
        </p:nvSpPr>
        <p:spPr>
          <a:xfrm>
            <a:off x="280316" y="166637"/>
            <a:ext cx="4683760" cy="1077218"/>
          </a:xfrm>
          <a:prstGeom prst="rect">
            <a:avLst/>
          </a:prstGeom>
          <a:noFill/>
        </p:spPr>
        <p:txBody>
          <a:bodyPr wrap="square" rtlCol="0">
            <a:spAutoFit/>
          </a:bodyPr>
          <a:lstStyle/>
          <a:p>
            <a:r>
              <a:rPr lang="en-US" sz="3200" dirty="0"/>
              <a:t>In-situ Cloud and Aerosol Microphysics Observations</a:t>
            </a:r>
          </a:p>
        </p:txBody>
      </p:sp>
      <p:sp>
        <p:nvSpPr>
          <p:cNvPr id="64" name="TextBox 63">
            <a:extLst>
              <a:ext uri="{FF2B5EF4-FFF2-40B4-BE49-F238E27FC236}">
                <a16:creationId xmlns:a16="http://schemas.microsoft.com/office/drawing/2014/main" id="{951A54C2-713F-B841-9ADD-CAF90A4191CD}"/>
              </a:ext>
            </a:extLst>
          </p:cNvPr>
          <p:cNvSpPr txBox="1"/>
          <p:nvPr/>
        </p:nvSpPr>
        <p:spPr>
          <a:xfrm rot="16200000">
            <a:off x="-246737" y="5394875"/>
            <a:ext cx="1563954" cy="338554"/>
          </a:xfrm>
          <a:prstGeom prst="rect">
            <a:avLst/>
          </a:prstGeom>
          <a:noFill/>
        </p:spPr>
        <p:txBody>
          <a:bodyPr wrap="none" rtlCol="0">
            <a:spAutoFit/>
          </a:bodyPr>
          <a:lstStyle/>
          <a:p>
            <a:r>
              <a:rPr lang="en-US" sz="1600" b="1" dirty="0"/>
              <a:t>Aerosol &amp; Cloud</a:t>
            </a:r>
          </a:p>
        </p:txBody>
      </p:sp>
      <p:pic>
        <p:nvPicPr>
          <p:cNvPr id="68" name="Picture 67">
            <a:extLst>
              <a:ext uri="{FF2B5EF4-FFF2-40B4-BE49-F238E27FC236}">
                <a16:creationId xmlns:a16="http://schemas.microsoft.com/office/drawing/2014/main" id="{6B2E4202-C430-EFD2-7684-1E66FC3E0900}"/>
              </a:ext>
            </a:extLst>
          </p:cNvPr>
          <p:cNvPicPr>
            <a:picLocks noChangeAspect="1"/>
          </p:cNvPicPr>
          <p:nvPr/>
        </p:nvPicPr>
        <p:blipFill rotWithShape="1">
          <a:blip r:embed="rId4"/>
          <a:srcRect l="87539" t="12678" r="1142" b="32850"/>
          <a:stretch/>
        </p:blipFill>
        <p:spPr>
          <a:xfrm>
            <a:off x="10336176" y="2120609"/>
            <a:ext cx="1269826" cy="3156288"/>
          </a:xfrm>
          <a:prstGeom prst="rect">
            <a:avLst/>
          </a:prstGeom>
        </p:spPr>
      </p:pic>
      <p:pic>
        <p:nvPicPr>
          <p:cNvPr id="60" name="Picture 59">
            <a:extLst>
              <a:ext uri="{FF2B5EF4-FFF2-40B4-BE49-F238E27FC236}">
                <a16:creationId xmlns:a16="http://schemas.microsoft.com/office/drawing/2014/main" id="{28D0C97F-1620-0EF5-EE5C-8C13CC39C98E}"/>
              </a:ext>
            </a:extLst>
          </p:cNvPr>
          <p:cNvPicPr>
            <a:picLocks noChangeAspect="1"/>
          </p:cNvPicPr>
          <p:nvPr/>
        </p:nvPicPr>
        <p:blipFill rotWithShape="1">
          <a:blip r:embed="rId5"/>
          <a:srcRect l="90833" t="73029" r="72" b="15078"/>
          <a:stretch/>
        </p:blipFill>
        <p:spPr>
          <a:xfrm>
            <a:off x="10323957" y="5344418"/>
            <a:ext cx="1268341" cy="870971"/>
          </a:xfrm>
          <a:prstGeom prst="rect">
            <a:avLst/>
          </a:prstGeom>
        </p:spPr>
      </p:pic>
      <p:sp>
        <p:nvSpPr>
          <p:cNvPr id="3" name="Right Arrow 2">
            <a:extLst>
              <a:ext uri="{FF2B5EF4-FFF2-40B4-BE49-F238E27FC236}">
                <a16:creationId xmlns:a16="http://schemas.microsoft.com/office/drawing/2014/main" id="{A950A855-6A9E-0773-DC3B-8937B2B85FFE}"/>
              </a:ext>
            </a:extLst>
          </p:cNvPr>
          <p:cNvSpPr/>
          <p:nvPr/>
        </p:nvSpPr>
        <p:spPr>
          <a:xfrm rot="8344125" flipV="1">
            <a:off x="11216372" y="348305"/>
            <a:ext cx="751851" cy="528574"/>
          </a:xfrm>
          <a:prstGeom prst="rightArrow">
            <a:avLst/>
          </a:prstGeom>
          <a:solidFill>
            <a:srgbClr val="10EDF4">
              <a:alpha val="66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rPr>
              <a:t>Wind</a:t>
            </a:r>
          </a:p>
        </p:txBody>
      </p:sp>
    </p:spTree>
    <p:extLst>
      <p:ext uri="{BB962C8B-B14F-4D97-AF65-F5344CB8AC3E}">
        <p14:creationId xmlns:p14="http://schemas.microsoft.com/office/powerpoint/2010/main" val="2868390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2DEAC150-DD2B-EC31-A86A-0177DCF2F80D}"/>
              </a:ext>
            </a:extLst>
          </p:cNvPr>
          <p:cNvPicPr>
            <a:picLocks noChangeAspect="1"/>
          </p:cNvPicPr>
          <p:nvPr/>
        </p:nvPicPr>
        <p:blipFill>
          <a:blip r:embed="rId2"/>
          <a:stretch>
            <a:fillRect/>
          </a:stretch>
        </p:blipFill>
        <p:spPr>
          <a:xfrm>
            <a:off x="138135" y="1991360"/>
            <a:ext cx="10824505" cy="4838366"/>
          </a:xfrm>
          <a:prstGeom prst="rect">
            <a:avLst/>
          </a:prstGeom>
        </p:spPr>
      </p:pic>
      <p:grpSp>
        <p:nvGrpSpPr>
          <p:cNvPr id="62" name="Group 61">
            <a:extLst>
              <a:ext uri="{FF2B5EF4-FFF2-40B4-BE49-F238E27FC236}">
                <a16:creationId xmlns:a16="http://schemas.microsoft.com/office/drawing/2014/main" id="{7B14861F-2F4E-F6C1-27E2-7A25C00AFE28}"/>
              </a:ext>
            </a:extLst>
          </p:cNvPr>
          <p:cNvGrpSpPr/>
          <p:nvPr/>
        </p:nvGrpSpPr>
        <p:grpSpPr>
          <a:xfrm>
            <a:off x="1841766" y="2144866"/>
            <a:ext cx="8805914" cy="4133895"/>
            <a:chOff x="1792155" y="2140141"/>
            <a:chExt cx="8549482" cy="4006657"/>
          </a:xfrm>
        </p:grpSpPr>
        <p:sp>
          <p:nvSpPr>
            <p:cNvPr id="8" name="TextBox 7">
              <a:extLst>
                <a:ext uri="{FF2B5EF4-FFF2-40B4-BE49-F238E27FC236}">
                  <a16:creationId xmlns:a16="http://schemas.microsoft.com/office/drawing/2014/main" id="{C881D2A7-4F00-637D-CB85-64BF06AF884A}"/>
                </a:ext>
              </a:extLst>
            </p:cNvPr>
            <p:cNvSpPr txBox="1"/>
            <p:nvPr/>
          </p:nvSpPr>
          <p:spPr>
            <a:xfrm>
              <a:off x="7007305" y="4533272"/>
              <a:ext cx="901455" cy="326243"/>
            </a:xfrm>
            <a:prstGeom prst="rect">
              <a:avLst/>
            </a:prstGeom>
            <a:noFill/>
          </p:spPr>
          <p:txBody>
            <a:bodyPr wrap="none" rtlCol="0">
              <a:spAutoFit/>
            </a:bodyPr>
            <a:lstStyle/>
            <a:p>
              <a:r>
                <a:rPr lang="en-US" sz="2400" b="1" dirty="0"/>
                <a:t>On CVI</a:t>
              </a:r>
            </a:p>
          </p:txBody>
        </p:sp>
        <p:sp>
          <p:nvSpPr>
            <p:cNvPr id="9" name="TextBox 8">
              <a:extLst>
                <a:ext uri="{FF2B5EF4-FFF2-40B4-BE49-F238E27FC236}">
                  <a16:creationId xmlns:a16="http://schemas.microsoft.com/office/drawing/2014/main" id="{EB9AB2C6-DB84-2284-EBC6-99737C462444}"/>
                </a:ext>
              </a:extLst>
            </p:cNvPr>
            <p:cNvSpPr txBox="1"/>
            <p:nvPr/>
          </p:nvSpPr>
          <p:spPr>
            <a:xfrm>
              <a:off x="7006221" y="3100940"/>
              <a:ext cx="1034303" cy="326243"/>
            </a:xfrm>
            <a:prstGeom prst="rect">
              <a:avLst/>
            </a:prstGeom>
            <a:noFill/>
          </p:spPr>
          <p:txBody>
            <a:bodyPr wrap="none" rtlCol="0">
              <a:spAutoFit/>
            </a:bodyPr>
            <a:lstStyle/>
            <a:p>
              <a:r>
                <a:rPr lang="en-US" sz="2400" b="1" i="1" dirty="0">
                  <a:solidFill>
                    <a:schemeClr val="bg1">
                      <a:lumMod val="65000"/>
                    </a:schemeClr>
                  </a:solidFill>
                </a:rPr>
                <a:t>In-cloud</a:t>
              </a:r>
            </a:p>
          </p:txBody>
        </p:sp>
        <p:cxnSp>
          <p:nvCxnSpPr>
            <p:cNvPr id="19" name="Straight Arrow Connector 18">
              <a:extLst>
                <a:ext uri="{FF2B5EF4-FFF2-40B4-BE49-F238E27FC236}">
                  <a16:creationId xmlns:a16="http://schemas.microsoft.com/office/drawing/2014/main" id="{9BBC6BC4-3588-DD84-3D6C-A3C9D708BD8C}"/>
                </a:ext>
              </a:extLst>
            </p:cNvPr>
            <p:cNvCxnSpPr>
              <a:cxnSpLocks/>
            </p:cNvCxnSpPr>
            <p:nvPr/>
          </p:nvCxnSpPr>
          <p:spPr>
            <a:xfrm>
              <a:off x="5462221" y="5044041"/>
              <a:ext cx="3950120" cy="0"/>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089E191-46A8-4F6A-6574-B93C69EB4F6F}"/>
                </a:ext>
              </a:extLst>
            </p:cNvPr>
            <p:cNvSpPr txBox="1"/>
            <p:nvPr/>
          </p:nvSpPr>
          <p:spPr>
            <a:xfrm>
              <a:off x="1792155" y="3100940"/>
              <a:ext cx="1135375" cy="461665"/>
            </a:xfrm>
            <a:prstGeom prst="rect">
              <a:avLst/>
            </a:prstGeom>
            <a:noFill/>
          </p:spPr>
          <p:txBody>
            <a:bodyPr wrap="none" rtlCol="0">
              <a:spAutoFit/>
            </a:bodyPr>
            <a:lstStyle/>
            <a:p>
              <a:r>
                <a:rPr lang="en-US" sz="2400" b="1" i="1" dirty="0">
                  <a:solidFill>
                    <a:schemeClr val="bg1">
                      <a:lumMod val="65000"/>
                    </a:schemeClr>
                  </a:solidFill>
                </a:rPr>
                <a:t>upwind</a:t>
              </a:r>
            </a:p>
          </p:txBody>
        </p:sp>
        <p:sp>
          <p:nvSpPr>
            <p:cNvPr id="36" name="Rectangle 35">
              <a:extLst>
                <a:ext uri="{FF2B5EF4-FFF2-40B4-BE49-F238E27FC236}">
                  <a16:creationId xmlns:a16="http://schemas.microsoft.com/office/drawing/2014/main" id="{3CD8BD7C-E8F1-8E03-5C79-D0AB9D3578CF}"/>
                </a:ext>
              </a:extLst>
            </p:cNvPr>
            <p:cNvSpPr/>
            <p:nvPr/>
          </p:nvSpPr>
          <p:spPr>
            <a:xfrm>
              <a:off x="2987040" y="2140141"/>
              <a:ext cx="2475181" cy="4006657"/>
            </a:xfrm>
            <a:prstGeom prst="rect">
              <a:avLst/>
            </a:pr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7EE4E8-B56B-0CD3-C702-44E6F2B8B2EB}"/>
                </a:ext>
              </a:extLst>
            </p:cNvPr>
            <p:cNvSpPr txBox="1"/>
            <p:nvPr/>
          </p:nvSpPr>
          <p:spPr>
            <a:xfrm>
              <a:off x="3380777" y="3104707"/>
              <a:ext cx="1512887" cy="326243"/>
            </a:xfrm>
            <a:prstGeom prst="rect">
              <a:avLst/>
            </a:prstGeom>
            <a:noFill/>
          </p:spPr>
          <p:txBody>
            <a:bodyPr wrap="none" rtlCol="0">
              <a:spAutoFit/>
            </a:bodyPr>
            <a:lstStyle/>
            <a:p>
              <a:r>
                <a:rPr lang="en-US" sz="2400" b="1" i="1" dirty="0">
                  <a:solidFill>
                    <a:schemeClr val="bg1">
                      <a:lumMod val="65000"/>
                    </a:schemeClr>
                  </a:solidFill>
                </a:rPr>
                <a:t>Above-cloud</a:t>
              </a:r>
            </a:p>
          </p:txBody>
        </p:sp>
        <p:grpSp>
          <p:nvGrpSpPr>
            <p:cNvPr id="40" name="Group 39">
              <a:extLst>
                <a:ext uri="{FF2B5EF4-FFF2-40B4-BE49-F238E27FC236}">
                  <a16:creationId xmlns:a16="http://schemas.microsoft.com/office/drawing/2014/main" id="{A28294C0-F3B7-0099-3D71-D5CD5732ADD5}"/>
                </a:ext>
              </a:extLst>
            </p:cNvPr>
            <p:cNvGrpSpPr/>
            <p:nvPr/>
          </p:nvGrpSpPr>
          <p:grpSpPr>
            <a:xfrm>
              <a:off x="3437066" y="4395517"/>
              <a:ext cx="1592553" cy="1724540"/>
              <a:chOff x="3437066" y="4763867"/>
              <a:chExt cx="1592553" cy="1356189"/>
            </a:xfrm>
          </p:grpSpPr>
          <p:cxnSp>
            <p:nvCxnSpPr>
              <p:cNvPr id="14" name="Straight Connector 13">
                <a:extLst>
                  <a:ext uri="{FF2B5EF4-FFF2-40B4-BE49-F238E27FC236}">
                    <a16:creationId xmlns:a16="http://schemas.microsoft.com/office/drawing/2014/main" id="{B876FB40-0B07-3459-4301-A69FDB0E6552}"/>
                  </a:ext>
                </a:extLst>
              </p:cNvPr>
              <p:cNvCxnSpPr>
                <a:cxnSpLocks/>
              </p:cNvCxnSpPr>
              <p:nvPr/>
            </p:nvCxnSpPr>
            <p:spPr>
              <a:xfrm flipV="1">
                <a:off x="3437066" y="4763867"/>
                <a:ext cx="0" cy="13561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971418-BEF1-A347-2D55-31B78A4F0FE2}"/>
                  </a:ext>
                </a:extLst>
              </p:cNvPr>
              <p:cNvCxnSpPr>
                <a:cxnSpLocks/>
              </p:cNvCxnSpPr>
              <p:nvPr/>
            </p:nvCxnSpPr>
            <p:spPr>
              <a:xfrm flipV="1">
                <a:off x="4478938" y="4763867"/>
                <a:ext cx="0" cy="13561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0EAA7-8BB5-CB67-760E-FC6B102C373C}"/>
                  </a:ext>
                </a:extLst>
              </p:cNvPr>
              <p:cNvCxnSpPr>
                <a:cxnSpLocks/>
              </p:cNvCxnSpPr>
              <p:nvPr/>
            </p:nvCxnSpPr>
            <p:spPr>
              <a:xfrm flipV="1">
                <a:off x="5029619" y="4763867"/>
                <a:ext cx="0" cy="13561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44526882-4EB2-6000-DB0D-AFBF2B897D34}"/>
                </a:ext>
              </a:extLst>
            </p:cNvPr>
            <p:cNvSpPr txBox="1"/>
            <p:nvPr/>
          </p:nvSpPr>
          <p:spPr>
            <a:xfrm>
              <a:off x="2927530" y="4268422"/>
              <a:ext cx="2568332" cy="430887"/>
            </a:xfrm>
            <a:prstGeom prst="rect">
              <a:avLst/>
            </a:prstGeom>
            <a:noFill/>
          </p:spPr>
          <p:txBody>
            <a:bodyPr wrap="none" rtlCol="0">
              <a:spAutoFit/>
            </a:bodyPr>
            <a:lstStyle/>
            <a:p>
              <a:r>
                <a:rPr lang="en-US" sz="2200" b="1" dirty="0"/>
                <a:t>Dropsonde launches</a:t>
              </a:r>
            </a:p>
          </p:txBody>
        </p:sp>
        <p:cxnSp>
          <p:nvCxnSpPr>
            <p:cNvPr id="43" name="Straight Arrow Connector 42">
              <a:extLst>
                <a:ext uri="{FF2B5EF4-FFF2-40B4-BE49-F238E27FC236}">
                  <a16:creationId xmlns:a16="http://schemas.microsoft.com/office/drawing/2014/main" id="{64F22D01-92E4-C3F4-494F-CB98FA881D36}"/>
                </a:ext>
              </a:extLst>
            </p:cNvPr>
            <p:cNvCxnSpPr>
              <a:cxnSpLocks/>
            </p:cNvCxnSpPr>
            <p:nvPr/>
          </p:nvCxnSpPr>
          <p:spPr>
            <a:xfrm flipH="1">
              <a:off x="3437066" y="4641537"/>
              <a:ext cx="601483" cy="390453"/>
            </a:xfrm>
            <a:prstGeom prst="straightConnector1">
              <a:avLst/>
            </a:prstGeom>
            <a:ln w="15875">
              <a:tailEnd type="stealth"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8E9F29E-6CA5-BBB3-D451-BBF285D7A1A8}"/>
                </a:ext>
              </a:extLst>
            </p:cNvPr>
            <p:cNvCxnSpPr>
              <a:cxnSpLocks/>
            </p:cNvCxnSpPr>
            <p:nvPr/>
          </p:nvCxnSpPr>
          <p:spPr>
            <a:xfrm>
              <a:off x="4038549" y="4621688"/>
              <a:ext cx="412819" cy="379821"/>
            </a:xfrm>
            <a:prstGeom prst="straightConnector1">
              <a:avLst/>
            </a:prstGeom>
            <a:ln w="15875">
              <a:tailEnd type="stealth"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6720F68-C3CC-BA6A-F84D-009CFA7975C6}"/>
                </a:ext>
              </a:extLst>
            </p:cNvPr>
            <p:cNvCxnSpPr>
              <a:cxnSpLocks/>
            </p:cNvCxnSpPr>
            <p:nvPr/>
          </p:nvCxnSpPr>
          <p:spPr>
            <a:xfrm>
              <a:off x="4066120" y="4641537"/>
              <a:ext cx="935928" cy="262501"/>
            </a:xfrm>
            <a:prstGeom prst="straightConnector1">
              <a:avLst/>
            </a:prstGeom>
            <a:ln w="15875">
              <a:tailEnd type="stealth"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0648C60-416A-54BC-A1A8-2C75BF08B05B}"/>
                </a:ext>
              </a:extLst>
            </p:cNvPr>
            <p:cNvSpPr txBox="1"/>
            <p:nvPr/>
          </p:nvSpPr>
          <p:spPr>
            <a:xfrm>
              <a:off x="1983706" y="5500467"/>
              <a:ext cx="902680" cy="646331"/>
            </a:xfrm>
            <a:prstGeom prst="rect">
              <a:avLst/>
            </a:prstGeom>
            <a:solidFill>
              <a:schemeClr val="bg1">
                <a:alpha val="57000"/>
              </a:schemeClr>
            </a:solidFill>
          </p:spPr>
          <p:txBody>
            <a:bodyPr wrap="square" rtlCol="0">
              <a:spAutoFit/>
            </a:bodyPr>
            <a:lstStyle/>
            <a:p>
              <a:pPr algn="ctr"/>
              <a:r>
                <a:rPr lang="en-US" b="1" i="1" dirty="0"/>
                <a:t>“Sea-smoke”</a:t>
              </a:r>
            </a:p>
          </p:txBody>
        </p:sp>
        <p:sp>
          <p:nvSpPr>
            <p:cNvPr id="61" name="Rectangle 60">
              <a:extLst>
                <a:ext uri="{FF2B5EF4-FFF2-40B4-BE49-F238E27FC236}">
                  <a16:creationId xmlns:a16="http://schemas.microsoft.com/office/drawing/2014/main" id="{9F063249-FAE1-C4A9-3461-BF2581E73763}"/>
                </a:ext>
              </a:extLst>
            </p:cNvPr>
            <p:cNvSpPr/>
            <p:nvPr/>
          </p:nvSpPr>
          <p:spPr>
            <a:xfrm>
              <a:off x="9708074" y="5372100"/>
              <a:ext cx="633563" cy="747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794928C3-7380-571B-5332-49B1D2848E62}"/>
              </a:ext>
            </a:extLst>
          </p:cNvPr>
          <p:cNvPicPr>
            <a:picLocks noChangeAspect="1"/>
          </p:cNvPicPr>
          <p:nvPr/>
        </p:nvPicPr>
        <p:blipFill rotWithShape="1">
          <a:blip r:embed="rId3"/>
          <a:srcRect l="7781" t="42006" r="14093" b="17457"/>
          <a:stretch/>
        </p:blipFill>
        <p:spPr>
          <a:xfrm>
            <a:off x="5106256" y="-20600"/>
            <a:ext cx="7087204" cy="2130261"/>
          </a:xfrm>
          <a:prstGeom prst="rect">
            <a:avLst/>
          </a:prstGeom>
        </p:spPr>
      </p:pic>
      <p:sp>
        <p:nvSpPr>
          <p:cNvPr id="63" name="TextBox 62">
            <a:extLst>
              <a:ext uri="{FF2B5EF4-FFF2-40B4-BE49-F238E27FC236}">
                <a16:creationId xmlns:a16="http://schemas.microsoft.com/office/drawing/2014/main" id="{ED0F69E6-7AF5-455E-932B-069B3B175E36}"/>
              </a:ext>
            </a:extLst>
          </p:cNvPr>
          <p:cNvSpPr txBox="1"/>
          <p:nvPr/>
        </p:nvSpPr>
        <p:spPr>
          <a:xfrm>
            <a:off x="280316" y="166637"/>
            <a:ext cx="4683760" cy="1077218"/>
          </a:xfrm>
          <a:prstGeom prst="rect">
            <a:avLst/>
          </a:prstGeom>
          <a:noFill/>
        </p:spPr>
        <p:txBody>
          <a:bodyPr wrap="square" rtlCol="0">
            <a:spAutoFit/>
          </a:bodyPr>
          <a:lstStyle/>
          <a:p>
            <a:r>
              <a:rPr lang="en-US" sz="3200" dirty="0"/>
              <a:t>In-situ Cloud and Aerosol Microphysics Observations</a:t>
            </a:r>
          </a:p>
        </p:txBody>
      </p:sp>
      <p:sp>
        <p:nvSpPr>
          <p:cNvPr id="64" name="TextBox 63">
            <a:extLst>
              <a:ext uri="{FF2B5EF4-FFF2-40B4-BE49-F238E27FC236}">
                <a16:creationId xmlns:a16="http://schemas.microsoft.com/office/drawing/2014/main" id="{951A54C2-713F-B841-9ADD-CAF90A4191CD}"/>
              </a:ext>
            </a:extLst>
          </p:cNvPr>
          <p:cNvSpPr txBox="1"/>
          <p:nvPr/>
        </p:nvSpPr>
        <p:spPr>
          <a:xfrm rot="16200000">
            <a:off x="-246737" y="5394875"/>
            <a:ext cx="1563954" cy="338554"/>
          </a:xfrm>
          <a:prstGeom prst="rect">
            <a:avLst/>
          </a:prstGeom>
          <a:noFill/>
        </p:spPr>
        <p:txBody>
          <a:bodyPr wrap="none" rtlCol="0">
            <a:spAutoFit/>
          </a:bodyPr>
          <a:lstStyle/>
          <a:p>
            <a:r>
              <a:rPr lang="en-US" sz="1600" b="1" dirty="0"/>
              <a:t>Aerosol &amp; Cloud</a:t>
            </a:r>
          </a:p>
        </p:txBody>
      </p:sp>
      <p:pic>
        <p:nvPicPr>
          <p:cNvPr id="68" name="Picture 67">
            <a:extLst>
              <a:ext uri="{FF2B5EF4-FFF2-40B4-BE49-F238E27FC236}">
                <a16:creationId xmlns:a16="http://schemas.microsoft.com/office/drawing/2014/main" id="{6B2E4202-C430-EFD2-7684-1E66FC3E0900}"/>
              </a:ext>
            </a:extLst>
          </p:cNvPr>
          <p:cNvPicPr>
            <a:picLocks noChangeAspect="1"/>
          </p:cNvPicPr>
          <p:nvPr/>
        </p:nvPicPr>
        <p:blipFill rotWithShape="1">
          <a:blip r:embed="rId4"/>
          <a:srcRect l="87539" t="12678" r="1142" b="32850"/>
          <a:stretch/>
        </p:blipFill>
        <p:spPr>
          <a:xfrm>
            <a:off x="10336176" y="2120609"/>
            <a:ext cx="1269826" cy="3156288"/>
          </a:xfrm>
          <a:prstGeom prst="rect">
            <a:avLst/>
          </a:prstGeom>
        </p:spPr>
      </p:pic>
      <p:pic>
        <p:nvPicPr>
          <p:cNvPr id="60" name="Picture 59">
            <a:extLst>
              <a:ext uri="{FF2B5EF4-FFF2-40B4-BE49-F238E27FC236}">
                <a16:creationId xmlns:a16="http://schemas.microsoft.com/office/drawing/2014/main" id="{28D0C97F-1620-0EF5-EE5C-8C13CC39C98E}"/>
              </a:ext>
            </a:extLst>
          </p:cNvPr>
          <p:cNvPicPr>
            <a:picLocks noChangeAspect="1"/>
          </p:cNvPicPr>
          <p:nvPr/>
        </p:nvPicPr>
        <p:blipFill rotWithShape="1">
          <a:blip r:embed="rId5"/>
          <a:srcRect l="90833" t="73029" r="72" b="15078"/>
          <a:stretch/>
        </p:blipFill>
        <p:spPr>
          <a:xfrm>
            <a:off x="10323957" y="5344418"/>
            <a:ext cx="1268341" cy="870971"/>
          </a:xfrm>
          <a:prstGeom prst="rect">
            <a:avLst/>
          </a:prstGeom>
        </p:spPr>
      </p:pic>
      <p:sp>
        <p:nvSpPr>
          <p:cNvPr id="3" name="Right Arrow 2">
            <a:extLst>
              <a:ext uri="{FF2B5EF4-FFF2-40B4-BE49-F238E27FC236}">
                <a16:creationId xmlns:a16="http://schemas.microsoft.com/office/drawing/2014/main" id="{A950A855-6A9E-0773-DC3B-8937B2B85FFE}"/>
              </a:ext>
            </a:extLst>
          </p:cNvPr>
          <p:cNvSpPr/>
          <p:nvPr/>
        </p:nvSpPr>
        <p:spPr>
          <a:xfrm rot="8344125" flipV="1">
            <a:off x="11216372" y="348305"/>
            <a:ext cx="751851" cy="528574"/>
          </a:xfrm>
          <a:prstGeom prst="rightArrow">
            <a:avLst/>
          </a:prstGeom>
          <a:solidFill>
            <a:srgbClr val="10EDF4">
              <a:alpha val="66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rPr>
              <a:t>Wind</a:t>
            </a:r>
          </a:p>
        </p:txBody>
      </p:sp>
    </p:spTree>
    <p:extLst>
      <p:ext uri="{BB962C8B-B14F-4D97-AF65-F5344CB8AC3E}">
        <p14:creationId xmlns:p14="http://schemas.microsoft.com/office/powerpoint/2010/main" val="3979847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EAA433-B0CB-D4E4-8157-DA04D034C1E5}"/>
              </a:ext>
            </a:extLst>
          </p:cNvPr>
          <p:cNvSpPr txBox="1"/>
          <p:nvPr/>
        </p:nvSpPr>
        <p:spPr>
          <a:xfrm>
            <a:off x="4679819" y="6258560"/>
            <a:ext cx="6096000" cy="369332"/>
          </a:xfrm>
          <a:prstGeom prst="rect">
            <a:avLst/>
          </a:prstGeom>
          <a:noFill/>
        </p:spPr>
        <p:txBody>
          <a:bodyPr wrap="square">
            <a:spAutoFit/>
          </a:bodyPr>
          <a:lstStyle/>
          <a:p>
            <a:pPr marL="285750" indent="-285750" algn="ctr">
              <a:buClr>
                <a:schemeClr val="bg1"/>
              </a:buClr>
              <a:buFont typeface="Arial" panose="020B0604020202020204" pitchFamily="34" charset="0"/>
              <a:buChar char="•"/>
            </a:pPr>
            <a:r>
              <a:rPr lang="en-US" dirty="0">
                <a:solidFill>
                  <a:schemeClr val="accent1">
                    <a:lumMod val="50000"/>
                  </a:schemeClr>
                </a:solidFill>
              </a:rPr>
              <a:t>38 dropsondes in total </a:t>
            </a:r>
          </a:p>
        </p:txBody>
      </p:sp>
      <p:sp>
        <p:nvSpPr>
          <p:cNvPr id="7" name="TextBox 6">
            <a:extLst>
              <a:ext uri="{FF2B5EF4-FFF2-40B4-BE49-F238E27FC236}">
                <a16:creationId xmlns:a16="http://schemas.microsoft.com/office/drawing/2014/main" id="{88CF2153-41AC-E50F-C8DF-6E59D9D89D54}"/>
              </a:ext>
            </a:extLst>
          </p:cNvPr>
          <p:cNvSpPr txBox="1"/>
          <p:nvPr/>
        </p:nvSpPr>
        <p:spPr>
          <a:xfrm>
            <a:off x="137198" y="4665532"/>
            <a:ext cx="2851423" cy="2031325"/>
          </a:xfrm>
          <a:prstGeom prst="rect">
            <a:avLst/>
          </a:prstGeom>
          <a:noFill/>
          <a:ln>
            <a:solidFill>
              <a:schemeClr val="tx1"/>
            </a:solidFill>
          </a:ln>
        </p:spPr>
        <p:txBody>
          <a:bodyPr wrap="square" rtlCol="0">
            <a:spAutoFit/>
          </a:bodyPr>
          <a:lstStyle/>
          <a:p>
            <a:pPr marL="0" marR="0">
              <a:spcBef>
                <a:spcPts val="0"/>
              </a:spcBef>
              <a:spcAft>
                <a:spcPts val="0"/>
              </a:spcAft>
            </a:pPr>
            <a:r>
              <a:rPr lang="en-US" dirty="0">
                <a:solidFill>
                  <a:schemeClr val="accent1">
                    <a:lumMod val="50000"/>
                  </a:schemeClr>
                </a:solidFill>
                <a:effectLst/>
                <a:latin typeface="Calibri" panose="020F0502020204030204" pitchFamily="34" charset="0"/>
                <a:ea typeface="Calibri" panose="020F0502020204030204" pitchFamily="34" charset="0"/>
              </a:rPr>
              <a:t>14B.2 - Atmospheric Boundary Layer characteristics over the Coastal Alaskan North Slope during spring 2022 (Invited)</a:t>
            </a:r>
          </a:p>
          <a:p>
            <a:r>
              <a:rPr lang="en-US" dirty="0">
                <a:solidFill>
                  <a:schemeClr val="accent1">
                    <a:lumMod val="50000"/>
                  </a:schemeClr>
                </a:solidFill>
                <a:effectLst/>
                <a:latin typeface="Calibri" panose="020F0502020204030204" pitchFamily="34" charset="0"/>
                <a:ea typeface="Calibri" panose="020F0502020204030204" pitchFamily="34" charset="0"/>
              </a:rPr>
              <a:t>11:00-11:15 AM</a:t>
            </a:r>
          </a:p>
          <a:p>
            <a:pPr marL="0" marR="0">
              <a:spcBef>
                <a:spcPts val="0"/>
              </a:spcBef>
              <a:spcAft>
                <a:spcPts val="0"/>
              </a:spcAft>
            </a:pPr>
            <a:r>
              <a:rPr lang="en-US" dirty="0">
                <a:solidFill>
                  <a:schemeClr val="accent1">
                    <a:lumMod val="50000"/>
                  </a:schemeClr>
                </a:solidFill>
                <a:effectLst/>
                <a:latin typeface="Calibri" panose="020F0502020204030204" pitchFamily="34" charset="0"/>
                <a:ea typeface="Calibri" panose="020F0502020204030204" pitchFamily="34" charset="0"/>
              </a:rPr>
              <a:t>Thursday (Room 504)</a:t>
            </a:r>
          </a:p>
        </p:txBody>
      </p:sp>
      <p:pic>
        <p:nvPicPr>
          <p:cNvPr id="2" name="Picture 1" descr="A person with a mustache&#10;&#10;Description automatically generated with medium confidence">
            <a:extLst>
              <a:ext uri="{FF2B5EF4-FFF2-40B4-BE49-F238E27FC236}">
                <a16:creationId xmlns:a16="http://schemas.microsoft.com/office/drawing/2014/main" id="{927516E7-3625-CCBF-A3FE-8ED6747B2E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198" y="2921566"/>
            <a:ext cx="1305966" cy="1741287"/>
          </a:xfrm>
          <a:prstGeom prst="rect">
            <a:avLst/>
          </a:prstGeom>
        </p:spPr>
      </p:pic>
      <p:grpSp>
        <p:nvGrpSpPr>
          <p:cNvPr id="38" name="Group 37">
            <a:extLst>
              <a:ext uri="{FF2B5EF4-FFF2-40B4-BE49-F238E27FC236}">
                <a16:creationId xmlns:a16="http://schemas.microsoft.com/office/drawing/2014/main" id="{129FF58A-1B6F-C225-6D30-4B9BB8270371}"/>
              </a:ext>
            </a:extLst>
          </p:cNvPr>
          <p:cNvGrpSpPr/>
          <p:nvPr/>
        </p:nvGrpSpPr>
        <p:grpSpPr>
          <a:xfrm>
            <a:off x="35597" y="102634"/>
            <a:ext cx="3196096" cy="2589766"/>
            <a:chOff x="35597" y="102634"/>
            <a:chExt cx="1402417" cy="1136365"/>
          </a:xfrm>
        </p:grpSpPr>
        <p:pic>
          <p:nvPicPr>
            <p:cNvPr id="36" name="Picture 35" descr="A picture containing text, person, computer, desk&#10;&#10;Description automatically generated">
              <a:extLst>
                <a:ext uri="{FF2B5EF4-FFF2-40B4-BE49-F238E27FC236}">
                  <a16:creationId xmlns:a16="http://schemas.microsoft.com/office/drawing/2014/main" id="{4FB81800-537B-8F4E-3E16-7F7A83877A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902" y="102634"/>
              <a:ext cx="1229454" cy="1136365"/>
            </a:xfrm>
            <a:prstGeom prst="rect">
              <a:avLst/>
            </a:prstGeom>
            <a:ln>
              <a:solidFill>
                <a:schemeClr val="tx1"/>
              </a:solidFill>
            </a:ln>
          </p:spPr>
        </p:pic>
        <p:sp>
          <p:nvSpPr>
            <p:cNvPr id="37" name="TextBox 36">
              <a:extLst>
                <a:ext uri="{FF2B5EF4-FFF2-40B4-BE49-F238E27FC236}">
                  <a16:creationId xmlns:a16="http://schemas.microsoft.com/office/drawing/2014/main" id="{DB0AA932-526A-501F-52BF-AB61218DAD19}"/>
                </a:ext>
              </a:extLst>
            </p:cNvPr>
            <p:cNvSpPr txBox="1"/>
            <p:nvPr/>
          </p:nvSpPr>
          <p:spPr>
            <a:xfrm>
              <a:off x="35597" y="1022095"/>
              <a:ext cx="1402417" cy="162059"/>
            </a:xfrm>
            <a:prstGeom prst="rect">
              <a:avLst/>
            </a:prstGeom>
            <a:noFill/>
          </p:spPr>
          <p:txBody>
            <a:bodyPr wrap="square">
              <a:spAutoFit/>
            </a:bodyPr>
            <a:lstStyle/>
            <a:p>
              <a:pPr algn="ctr"/>
              <a:r>
                <a:rPr lang="en-US" b="1" dirty="0">
                  <a:solidFill>
                    <a:schemeClr val="bg1"/>
                  </a:solidFill>
                  <a:latin typeface="Times New Roman" panose="02020603050405020304" pitchFamily="18" charset="0"/>
                  <a:cs typeface="Times New Roman" panose="02020603050405020304" pitchFamily="18" charset="0"/>
                </a:rPr>
                <a:t>Readying a dropsonde</a:t>
              </a:r>
            </a:p>
          </p:txBody>
        </p:sp>
      </p:grpSp>
      <p:pic>
        <p:nvPicPr>
          <p:cNvPr id="63" name="Picture 62">
            <a:extLst>
              <a:ext uri="{FF2B5EF4-FFF2-40B4-BE49-F238E27FC236}">
                <a16:creationId xmlns:a16="http://schemas.microsoft.com/office/drawing/2014/main" id="{434BD4DC-E140-52B7-6F4F-27F40831D111}"/>
              </a:ext>
            </a:extLst>
          </p:cNvPr>
          <p:cNvPicPr>
            <a:picLocks noChangeAspect="1"/>
          </p:cNvPicPr>
          <p:nvPr/>
        </p:nvPicPr>
        <p:blipFill>
          <a:blip r:embed="rId5"/>
          <a:stretch>
            <a:fillRect/>
          </a:stretch>
        </p:blipFill>
        <p:spPr>
          <a:xfrm>
            <a:off x="3098695" y="0"/>
            <a:ext cx="9088188" cy="6258560"/>
          </a:xfrm>
          <a:prstGeom prst="rect">
            <a:avLst/>
          </a:prstGeom>
        </p:spPr>
      </p:pic>
      <p:pic>
        <p:nvPicPr>
          <p:cNvPr id="3" name="Picture 2" descr="DropSonde1">
            <a:extLst>
              <a:ext uri="{FF2B5EF4-FFF2-40B4-BE49-F238E27FC236}">
                <a16:creationId xmlns:a16="http://schemas.microsoft.com/office/drawing/2014/main" id="{D6E0A8E9-8F56-9D8B-689F-C4EE54D8C2A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43164" y="2920418"/>
            <a:ext cx="1056755" cy="174243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3B6C36-2C28-F1AB-86F5-44C9D3A113BE}"/>
              </a:ext>
            </a:extLst>
          </p:cNvPr>
          <p:cNvSpPr txBox="1"/>
          <p:nvPr/>
        </p:nvSpPr>
        <p:spPr>
          <a:xfrm>
            <a:off x="92778" y="2861891"/>
            <a:ext cx="1394805" cy="369332"/>
          </a:xfrm>
          <a:prstGeom prst="rect">
            <a:avLst/>
          </a:prstGeom>
          <a:noFill/>
        </p:spPr>
        <p:txBody>
          <a:bodyPr wrap="none" rtlCol="0">
            <a:spAutoFit/>
          </a:bodyPr>
          <a:lstStyle/>
          <a:p>
            <a:r>
              <a:rPr lang="en-US" b="1" dirty="0">
                <a:solidFill>
                  <a:schemeClr val="bg1"/>
                </a:solidFill>
              </a:rPr>
              <a:t>Jose Fuentes</a:t>
            </a:r>
          </a:p>
        </p:txBody>
      </p:sp>
      <p:sp>
        <p:nvSpPr>
          <p:cNvPr id="6" name="Right Arrow 2">
            <a:extLst>
              <a:ext uri="{FF2B5EF4-FFF2-40B4-BE49-F238E27FC236}">
                <a16:creationId xmlns:a16="http://schemas.microsoft.com/office/drawing/2014/main" id="{F8993CD7-3EB5-14BB-9EDD-56A1ED528F64}"/>
              </a:ext>
            </a:extLst>
          </p:cNvPr>
          <p:cNvSpPr/>
          <p:nvPr/>
        </p:nvSpPr>
        <p:spPr>
          <a:xfrm rot="9592098" flipV="1">
            <a:off x="8049522" y="145119"/>
            <a:ext cx="751851" cy="528574"/>
          </a:xfrm>
          <a:prstGeom prst="rightArrow">
            <a:avLst/>
          </a:prstGeom>
          <a:solidFill>
            <a:srgbClr val="10EDF4">
              <a:alpha val="66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rPr>
              <a:t>Wind</a:t>
            </a:r>
          </a:p>
        </p:txBody>
      </p:sp>
    </p:spTree>
    <p:extLst>
      <p:ext uri="{BB962C8B-B14F-4D97-AF65-F5344CB8AC3E}">
        <p14:creationId xmlns:p14="http://schemas.microsoft.com/office/powerpoint/2010/main" val="1001913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3184-7A96-4FDE-34E8-D00CEA0D98E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97D482C3-62A2-C6A9-C7EE-EAF60C2D14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Content Placeholder 3">
            <a:extLst>
              <a:ext uri="{FF2B5EF4-FFF2-40B4-BE49-F238E27FC236}">
                <a16:creationId xmlns:a16="http://schemas.microsoft.com/office/drawing/2014/main" id="{7768B328-477C-5863-DEC4-2CC1AEB55622}"/>
              </a:ext>
            </a:extLst>
          </p:cNvPr>
          <p:cNvSpPr txBox="1">
            <a:spLocks noGrp="1"/>
          </p:cNvSpPr>
          <p:nvPr>
            <p:ph idx="1"/>
          </p:nvPr>
        </p:nvSpPr>
        <p:spPr>
          <a:xfrm>
            <a:off x="3132564" y="86419"/>
            <a:ext cx="7309884" cy="2031325"/>
          </a:xfrm>
          <a:prstGeom prst="rect">
            <a:avLst/>
          </a:prstGeom>
          <a:solidFill>
            <a:schemeClr val="bg1">
              <a:alpha val="38000"/>
            </a:schemeClr>
          </a:solidFill>
        </p:spPr>
        <p:txBody>
          <a:bodyPr wrap="square">
            <a:spAutoFit/>
          </a:bodyPr>
          <a:lstStyle/>
          <a:p>
            <a:pPr marL="0" indent="0">
              <a:buNone/>
            </a:pPr>
            <a:r>
              <a:rPr lang="en-US" sz="2800" dirty="0">
                <a:effectLst/>
                <a:ea typeface="Times New Roman" panose="02020603050405020304" pitchFamily="18" charset="0"/>
              </a:rPr>
              <a:t>The CHACHA dataset will be used with </a:t>
            </a:r>
            <a:r>
              <a:rPr lang="en-US" dirty="0">
                <a:ea typeface="Times New Roman" panose="02020603050405020304" pitchFamily="18" charset="0"/>
              </a:rPr>
              <a:t>Lagrangian  chemical box modeling and cloud parcel modeling </a:t>
            </a:r>
            <a:r>
              <a:rPr lang="en-US" sz="2800" dirty="0">
                <a:effectLst/>
                <a:ea typeface="Times New Roman" panose="02020603050405020304" pitchFamily="18" charset="0"/>
              </a:rPr>
              <a:t>to better constrain the importance of cloud processing on Arctic halogen chemistry and associated aerosol formation.  </a:t>
            </a:r>
          </a:p>
        </p:txBody>
      </p:sp>
      <p:sp>
        <p:nvSpPr>
          <p:cNvPr id="7" name="TextBox 6">
            <a:extLst>
              <a:ext uri="{FF2B5EF4-FFF2-40B4-BE49-F238E27FC236}">
                <a16:creationId xmlns:a16="http://schemas.microsoft.com/office/drawing/2014/main" id="{4DCBC727-C7FB-3C20-252E-7FB80C72FA9B}"/>
              </a:ext>
            </a:extLst>
          </p:cNvPr>
          <p:cNvSpPr txBox="1"/>
          <p:nvPr/>
        </p:nvSpPr>
        <p:spPr>
          <a:xfrm>
            <a:off x="9950338" y="6463804"/>
            <a:ext cx="2241662" cy="307777"/>
          </a:xfrm>
          <a:prstGeom prst="rect">
            <a:avLst/>
          </a:prstGeom>
          <a:noFill/>
        </p:spPr>
        <p:txBody>
          <a:bodyPr wrap="square" rtlCol="0">
            <a:spAutoFit/>
          </a:bodyPr>
          <a:lstStyle/>
          <a:p>
            <a:r>
              <a:rPr lang="en-US" sz="1400" dirty="0">
                <a:solidFill>
                  <a:schemeClr val="bg1"/>
                </a:solidFill>
              </a:rPr>
              <a:t>Photo Credit: Sarah Woods</a:t>
            </a:r>
          </a:p>
        </p:txBody>
      </p:sp>
    </p:spTree>
    <p:extLst>
      <p:ext uri="{BB962C8B-B14F-4D97-AF65-F5344CB8AC3E}">
        <p14:creationId xmlns:p14="http://schemas.microsoft.com/office/powerpoint/2010/main" val="3283346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3184-7A96-4FDE-34E8-D00CEA0D98E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97D482C3-62A2-C6A9-C7EE-EAF60C2D14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Content Placeholder 3">
            <a:extLst>
              <a:ext uri="{FF2B5EF4-FFF2-40B4-BE49-F238E27FC236}">
                <a16:creationId xmlns:a16="http://schemas.microsoft.com/office/drawing/2014/main" id="{7768B328-477C-5863-DEC4-2CC1AEB55622}"/>
              </a:ext>
            </a:extLst>
          </p:cNvPr>
          <p:cNvSpPr txBox="1">
            <a:spLocks noGrp="1"/>
          </p:cNvSpPr>
          <p:nvPr>
            <p:ph idx="1"/>
          </p:nvPr>
        </p:nvSpPr>
        <p:spPr>
          <a:xfrm>
            <a:off x="3132564" y="86419"/>
            <a:ext cx="7309884" cy="2031325"/>
          </a:xfrm>
          <a:prstGeom prst="rect">
            <a:avLst/>
          </a:prstGeom>
          <a:solidFill>
            <a:schemeClr val="bg1">
              <a:alpha val="38000"/>
            </a:schemeClr>
          </a:solidFill>
        </p:spPr>
        <p:txBody>
          <a:bodyPr wrap="square">
            <a:spAutoFit/>
          </a:bodyPr>
          <a:lstStyle/>
          <a:p>
            <a:pPr marL="0" indent="0">
              <a:buNone/>
            </a:pPr>
            <a:r>
              <a:rPr lang="en-US" sz="2800" dirty="0">
                <a:effectLst/>
                <a:ea typeface="Times New Roman" panose="02020603050405020304" pitchFamily="18" charset="0"/>
              </a:rPr>
              <a:t>The CHACHA dataset will be used with </a:t>
            </a:r>
            <a:r>
              <a:rPr lang="en-US" dirty="0">
                <a:ea typeface="Times New Roman" panose="02020603050405020304" pitchFamily="18" charset="0"/>
              </a:rPr>
              <a:t>Lagrangian  chemical box modeling and cloud parcel modeling </a:t>
            </a:r>
            <a:r>
              <a:rPr lang="en-US" sz="2800" dirty="0">
                <a:effectLst/>
                <a:ea typeface="Times New Roman" panose="02020603050405020304" pitchFamily="18" charset="0"/>
              </a:rPr>
              <a:t>to better constrain the importance of cloud processing on Arctic halogen chemistry and associated aerosol formation.  </a:t>
            </a:r>
          </a:p>
        </p:txBody>
      </p:sp>
      <p:sp>
        <p:nvSpPr>
          <p:cNvPr id="7" name="TextBox 6">
            <a:extLst>
              <a:ext uri="{FF2B5EF4-FFF2-40B4-BE49-F238E27FC236}">
                <a16:creationId xmlns:a16="http://schemas.microsoft.com/office/drawing/2014/main" id="{4DCBC727-C7FB-3C20-252E-7FB80C72FA9B}"/>
              </a:ext>
            </a:extLst>
          </p:cNvPr>
          <p:cNvSpPr txBox="1"/>
          <p:nvPr/>
        </p:nvSpPr>
        <p:spPr>
          <a:xfrm>
            <a:off x="9950338" y="6463804"/>
            <a:ext cx="2241662" cy="307777"/>
          </a:xfrm>
          <a:prstGeom prst="rect">
            <a:avLst/>
          </a:prstGeom>
          <a:noFill/>
        </p:spPr>
        <p:txBody>
          <a:bodyPr wrap="square" rtlCol="0">
            <a:spAutoFit/>
          </a:bodyPr>
          <a:lstStyle/>
          <a:p>
            <a:r>
              <a:rPr lang="en-US" sz="1400" dirty="0">
                <a:solidFill>
                  <a:schemeClr val="bg1"/>
                </a:solidFill>
              </a:rPr>
              <a:t>Photo Credit: Sarah Woods</a:t>
            </a:r>
          </a:p>
        </p:txBody>
      </p:sp>
      <p:sp>
        <p:nvSpPr>
          <p:cNvPr id="14" name="Content Placeholder 3">
            <a:extLst>
              <a:ext uri="{FF2B5EF4-FFF2-40B4-BE49-F238E27FC236}">
                <a16:creationId xmlns:a16="http://schemas.microsoft.com/office/drawing/2014/main" id="{E6AF9660-3398-9B93-8E59-F59F53A18C25}"/>
              </a:ext>
            </a:extLst>
          </p:cNvPr>
          <p:cNvSpPr txBox="1">
            <a:spLocks/>
          </p:cNvSpPr>
          <p:nvPr/>
        </p:nvSpPr>
        <p:spPr>
          <a:xfrm>
            <a:off x="3132564" y="2396450"/>
            <a:ext cx="7309884" cy="2031325"/>
          </a:xfrm>
          <a:prstGeom prst="rect">
            <a:avLst/>
          </a:prstGeom>
          <a:solidFill>
            <a:schemeClr val="bg1">
              <a:alpha val="38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ea typeface="Times New Roman" panose="02020603050405020304" pitchFamily="18" charset="0"/>
              </a:rPr>
              <a:t>First, offline chemical analysis of PILS, DRUM and snow samples by (I</a:t>
            </a:r>
            <a:r>
              <a:rPr lang="en-US" dirty="0">
                <a:ea typeface="Arial" panose="020B0604020202020204" pitchFamily="34" charset="0"/>
                <a:cs typeface="Times New Roman" panose="02020603050405020304" pitchFamily="18" charset="0"/>
              </a:rPr>
              <a:t>on chromatography coupled with inductively coupled plasma mass spectrometry and CCSEM-EDX) </a:t>
            </a:r>
            <a:r>
              <a:rPr lang="en-US" dirty="0">
                <a:ea typeface="Times New Roman" panose="02020603050405020304" pitchFamily="18" charset="0"/>
              </a:rPr>
              <a:t>need to be conducted.</a:t>
            </a:r>
          </a:p>
        </p:txBody>
      </p:sp>
      <p:pic>
        <p:nvPicPr>
          <p:cNvPr id="3" name="Picture 2">
            <a:extLst>
              <a:ext uri="{FF2B5EF4-FFF2-40B4-BE49-F238E27FC236}">
                <a16:creationId xmlns:a16="http://schemas.microsoft.com/office/drawing/2014/main" id="{13478119-2635-426D-0533-44EC3976391F}"/>
              </a:ext>
            </a:extLst>
          </p:cNvPr>
          <p:cNvPicPr>
            <a:picLocks noChangeAspect="1"/>
          </p:cNvPicPr>
          <p:nvPr/>
        </p:nvPicPr>
        <p:blipFill rotWithShape="1">
          <a:blip r:embed="rId4"/>
          <a:srcRect l="22632" t="540" r="16263" b="2604"/>
          <a:stretch/>
        </p:blipFill>
        <p:spPr>
          <a:xfrm>
            <a:off x="0" y="3608937"/>
            <a:ext cx="3080084" cy="3249063"/>
          </a:xfrm>
          <a:prstGeom prst="rect">
            <a:avLst/>
          </a:prstGeom>
        </p:spPr>
      </p:pic>
      <p:pic>
        <p:nvPicPr>
          <p:cNvPr id="5" name="Picture 4">
            <a:extLst>
              <a:ext uri="{FF2B5EF4-FFF2-40B4-BE49-F238E27FC236}">
                <a16:creationId xmlns:a16="http://schemas.microsoft.com/office/drawing/2014/main" id="{99071EB0-4D88-6EC1-81D6-6B519C4B0E41}"/>
              </a:ext>
            </a:extLst>
          </p:cNvPr>
          <p:cNvPicPr>
            <a:picLocks noChangeAspect="1"/>
          </p:cNvPicPr>
          <p:nvPr/>
        </p:nvPicPr>
        <p:blipFill rotWithShape="1">
          <a:blip r:embed="rId5"/>
          <a:srcRect l="29420" t="407" r="13580" b="1641"/>
          <a:stretch/>
        </p:blipFill>
        <p:spPr>
          <a:xfrm>
            <a:off x="0" y="0"/>
            <a:ext cx="3080084" cy="3522519"/>
          </a:xfrm>
          <a:prstGeom prst="rect">
            <a:avLst/>
          </a:prstGeom>
        </p:spPr>
      </p:pic>
      <p:sp>
        <p:nvSpPr>
          <p:cNvPr id="8" name="TextBox 7">
            <a:extLst>
              <a:ext uri="{FF2B5EF4-FFF2-40B4-BE49-F238E27FC236}">
                <a16:creationId xmlns:a16="http://schemas.microsoft.com/office/drawing/2014/main" id="{3B85BD0B-AD8E-C3AA-9B27-94C6D78E7E47}"/>
              </a:ext>
            </a:extLst>
          </p:cNvPr>
          <p:cNvSpPr txBox="1"/>
          <p:nvPr/>
        </p:nvSpPr>
        <p:spPr>
          <a:xfrm>
            <a:off x="1540042" y="6308209"/>
            <a:ext cx="1407758" cy="369332"/>
          </a:xfrm>
          <a:prstGeom prst="rect">
            <a:avLst/>
          </a:prstGeom>
          <a:noFill/>
        </p:spPr>
        <p:txBody>
          <a:bodyPr wrap="none" rtlCol="0">
            <a:spAutoFit/>
          </a:bodyPr>
          <a:lstStyle/>
          <a:p>
            <a:r>
              <a:rPr lang="en-US" b="1" dirty="0">
                <a:solidFill>
                  <a:schemeClr val="bg1"/>
                </a:solidFill>
              </a:rPr>
              <a:t>PILS samples</a:t>
            </a:r>
          </a:p>
        </p:txBody>
      </p:sp>
      <p:sp>
        <p:nvSpPr>
          <p:cNvPr id="9" name="TextBox 8">
            <a:extLst>
              <a:ext uri="{FF2B5EF4-FFF2-40B4-BE49-F238E27FC236}">
                <a16:creationId xmlns:a16="http://schemas.microsoft.com/office/drawing/2014/main" id="{E21225FD-7AAD-DA2D-0EEA-0C912F0F0372}"/>
              </a:ext>
            </a:extLst>
          </p:cNvPr>
          <p:cNvSpPr txBox="1"/>
          <p:nvPr/>
        </p:nvSpPr>
        <p:spPr>
          <a:xfrm>
            <a:off x="1540042" y="2993779"/>
            <a:ext cx="1645002" cy="369332"/>
          </a:xfrm>
          <a:prstGeom prst="rect">
            <a:avLst/>
          </a:prstGeom>
          <a:noFill/>
        </p:spPr>
        <p:txBody>
          <a:bodyPr wrap="none" rtlCol="0">
            <a:spAutoFit/>
          </a:bodyPr>
          <a:lstStyle/>
          <a:p>
            <a:r>
              <a:rPr lang="en-US" b="1" dirty="0">
                <a:solidFill>
                  <a:schemeClr val="bg1"/>
                </a:solidFill>
              </a:rPr>
              <a:t>DRUM samples</a:t>
            </a:r>
          </a:p>
        </p:txBody>
      </p:sp>
      <p:sp>
        <p:nvSpPr>
          <p:cNvPr id="10" name="TextBox 9">
            <a:extLst>
              <a:ext uri="{FF2B5EF4-FFF2-40B4-BE49-F238E27FC236}">
                <a16:creationId xmlns:a16="http://schemas.microsoft.com/office/drawing/2014/main" id="{ED24F9AA-7FC8-B904-EC4A-972FAB815A47}"/>
              </a:ext>
            </a:extLst>
          </p:cNvPr>
          <p:cNvSpPr txBox="1"/>
          <p:nvPr/>
        </p:nvSpPr>
        <p:spPr>
          <a:xfrm>
            <a:off x="3132563" y="4661129"/>
            <a:ext cx="7876813" cy="1815882"/>
          </a:xfrm>
          <a:prstGeom prst="rect">
            <a:avLst/>
          </a:prstGeom>
          <a:solidFill>
            <a:srgbClr val="C8BEB4">
              <a:alpha val="57000"/>
            </a:srgbClr>
          </a:solidFill>
        </p:spPr>
        <p:txBody>
          <a:bodyPr wrap="square">
            <a:spAutoFit/>
          </a:bodyPr>
          <a:lstStyle/>
          <a:p>
            <a:r>
              <a:rPr lang="en-US" sz="2800" b="1" dirty="0" err="1">
                <a:solidFill>
                  <a:schemeClr val="accent1"/>
                </a:solidFill>
                <a:ea typeface="Arial" panose="020B0604020202020204" pitchFamily="34" charset="0"/>
                <a:cs typeface="Times New Roman" panose="02020603050405020304" pitchFamily="18" charset="0"/>
              </a:rPr>
              <a:t>UMichigan</a:t>
            </a:r>
            <a:r>
              <a:rPr lang="en-US" sz="2800" b="1" dirty="0">
                <a:solidFill>
                  <a:schemeClr val="accent1"/>
                </a:solidFill>
                <a:ea typeface="Arial" panose="020B0604020202020204" pitchFamily="34" charset="0"/>
                <a:cs typeface="Times New Roman" panose="02020603050405020304" pitchFamily="18" charset="0"/>
              </a:rPr>
              <a:t> and UAlbany are recruiting students and postdocs to analyze samples, interpret data, and conduct 3D photochemical models! Talk with me or email me at </a:t>
            </a:r>
            <a:r>
              <a:rPr lang="en-US" sz="2800" b="1" dirty="0">
                <a:solidFill>
                  <a:schemeClr val="accent1"/>
                </a:solidFill>
                <a:ea typeface="Arial" panose="020B0604020202020204" pitchFamily="34" charset="0"/>
                <a:cs typeface="Times New Roman" panose="02020603050405020304" pitchFamily="18" charset="0"/>
                <a:hlinkClick r:id="rId6"/>
              </a:rPr>
              <a:t>smlance@albany.edu</a:t>
            </a:r>
            <a:r>
              <a:rPr lang="en-US" sz="2800" b="1" dirty="0">
                <a:solidFill>
                  <a:schemeClr val="accent1"/>
                </a:solidFill>
                <a:ea typeface="Arial" panose="020B0604020202020204" pitchFamily="34" charset="0"/>
                <a:cs typeface="Times New Roman" panose="02020603050405020304" pitchFamily="18" charset="0"/>
              </a:rPr>
              <a:t> for more info.</a:t>
            </a:r>
          </a:p>
        </p:txBody>
      </p:sp>
    </p:spTree>
    <p:extLst>
      <p:ext uri="{BB962C8B-B14F-4D97-AF65-F5344CB8AC3E}">
        <p14:creationId xmlns:p14="http://schemas.microsoft.com/office/powerpoint/2010/main" val="1661836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CA3E1-9C58-A0BE-B172-E640BE290BA8}"/>
              </a:ext>
            </a:extLst>
          </p:cNvPr>
          <p:cNvPicPr>
            <a:picLocks noChangeAspect="1"/>
          </p:cNvPicPr>
          <p:nvPr/>
        </p:nvPicPr>
        <p:blipFill rotWithShape="1">
          <a:blip r:embed="rId3">
            <a:extLst>
              <a:ext uri="{28A0092B-C50C-407E-A947-70E740481C1C}">
                <a14:useLocalDpi xmlns:a14="http://schemas.microsoft.com/office/drawing/2010/main" val="0"/>
              </a:ext>
            </a:extLst>
          </a:blip>
          <a:srcRect t="6308"/>
          <a:stretch/>
        </p:blipFill>
        <p:spPr>
          <a:xfrm>
            <a:off x="4035471" y="0"/>
            <a:ext cx="8156529" cy="5731497"/>
          </a:xfrm>
          <a:prstGeom prst="rect">
            <a:avLst/>
          </a:prstGeom>
        </p:spPr>
      </p:pic>
      <p:pic>
        <p:nvPicPr>
          <p:cNvPr id="5" name="Picture 4">
            <a:extLst>
              <a:ext uri="{FF2B5EF4-FFF2-40B4-BE49-F238E27FC236}">
                <a16:creationId xmlns:a16="http://schemas.microsoft.com/office/drawing/2014/main" id="{23C307C6-E7E1-25AF-1AF3-E04316682F1F}"/>
              </a:ext>
            </a:extLst>
          </p:cNvPr>
          <p:cNvPicPr>
            <a:picLocks noChangeAspect="1"/>
          </p:cNvPicPr>
          <p:nvPr/>
        </p:nvPicPr>
        <p:blipFill rotWithShape="1">
          <a:blip r:embed="rId4">
            <a:extLst>
              <a:ext uri="{28A0092B-C50C-407E-A947-70E740481C1C}">
                <a14:useLocalDpi xmlns:a14="http://schemas.microsoft.com/office/drawing/2010/main" val="0"/>
              </a:ext>
            </a:extLst>
          </a:blip>
          <a:srcRect l="13848" t="16039" r="5637" b="17800"/>
          <a:stretch/>
        </p:blipFill>
        <p:spPr>
          <a:xfrm>
            <a:off x="0" y="3029376"/>
            <a:ext cx="6212395" cy="3828623"/>
          </a:xfrm>
          <a:prstGeom prst="rect">
            <a:avLst/>
          </a:prstGeom>
        </p:spPr>
      </p:pic>
      <p:sp>
        <p:nvSpPr>
          <p:cNvPr id="4" name="Content Placeholder 3">
            <a:extLst>
              <a:ext uri="{FF2B5EF4-FFF2-40B4-BE49-F238E27FC236}">
                <a16:creationId xmlns:a16="http://schemas.microsoft.com/office/drawing/2014/main" id="{1BAE8DB8-2B97-B5D9-F724-96B53767ACC3}"/>
              </a:ext>
            </a:extLst>
          </p:cNvPr>
          <p:cNvSpPr txBox="1">
            <a:spLocks noGrp="1"/>
          </p:cNvSpPr>
          <p:nvPr>
            <p:ph idx="1"/>
          </p:nvPr>
        </p:nvSpPr>
        <p:spPr>
          <a:xfrm>
            <a:off x="4698124" y="933979"/>
            <a:ext cx="7199586" cy="1089529"/>
          </a:xfrm>
          <a:prstGeom prst="rect">
            <a:avLst/>
          </a:prstGeom>
          <a:noFill/>
        </p:spPr>
        <p:txBody>
          <a:bodyPr wrap="square" rtlCol="0">
            <a:spAutoFit/>
          </a:bodyPr>
          <a:lstStyle/>
          <a:p>
            <a:pPr marL="0" indent="0">
              <a:buNone/>
            </a:pPr>
            <a:r>
              <a:rPr lang="en-US" sz="2400" dirty="0">
                <a:solidFill>
                  <a:schemeClr val="bg1"/>
                </a:solidFill>
                <a:cs typeface="Times New Roman" panose="02020603050405020304" pitchFamily="18" charset="0"/>
              </a:rPr>
              <a:t>As part of the Broader Impacts work for </a:t>
            </a:r>
            <a:r>
              <a:rPr lang="en-US" sz="2400" b="1" dirty="0">
                <a:solidFill>
                  <a:schemeClr val="bg1"/>
                </a:solidFill>
                <a:cs typeface="Times New Roman" panose="02020603050405020304" pitchFamily="18" charset="0"/>
              </a:rPr>
              <a:t>CHACHA</a:t>
            </a:r>
            <a:r>
              <a:rPr lang="en-US" sz="2400" dirty="0">
                <a:solidFill>
                  <a:schemeClr val="bg1"/>
                </a:solidFill>
                <a:cs typeface="Times New Roman" panose="02020603050405020304" pitchFamily="18" charset="0"/>
              </a:rPr>
              <a:t> video interviews of some of the CHACHA participants can be seen at </a:t>
            </a:r>
            <a:r>
              <a:rPr lang="en-US" sz="2400" b="1" dirty="0">
                <a:solidFill>
                  <a:schemeClr val="bg1"/>
                </a:solidFill>
                <a:cs typeface="Times New Roman" panose="02020603050405020304" pitchFamily="18" charset="0"/>
                <a:hlinkClick r:id="rId5">
                  <a:extLst>
                    <a:ext uri="{A12FA001-AC4F-418D-AE19-62706E023703}">
                      <ahyp:hlinkClr xmlns:ahyp="http://schemas.microsoft.com/office/drawing/2018/hyperlinkcolor" val="tx"/>
                    </a:ext>
                  </a:extLst>
                </a:hlinkClick>
              </a:rPr>
              <a:t>www.arcticstories.net</a:t>
            </a:r>
            <a:r>
              <a:rPr lang="en-US" sz="2400" dirty="0">
                <a:solidFill>
                  <a:schemeClr val="bg1"/>
                </a:solidFill>
                <a:cs typeface="Times New Roman" panose="02020603050405020304" pitchFamily="18" charset="0"/>
              </a:rPr>
              <a:t>. Updates coming.</a:t>
            </a:r>
          </a:p>
        </p:txBody>
      </p:sp>
      <p:sp>
        <p:nvSpPr>
          <p:cNvPr id="2" name="Title 1">
            <a:extLst>
              <a:ext uri="{FF2B5EF4-FFF2-40B4-BE49-F238E27FC236}">
                <a16:creationId xmlns:a16="http://schemas.microsoft.com/office/drawing/2014/main" id="{6CB91149-9C14-210D-863C-66797EBEAFF1}"/>
              </a:ext>
            </a:extLst>
          </p:cNvPr>
          <p:cNvSpPr>
            <a:spLocks noGrp="1"/>
          </p:cNvSpPr>
          <p:nvPr>
            <p:ph type="title"/>
          </p:nvPr>
        </p:nvSpPr>
        <p:spPr>
          <a:xfrm>
            <a:off x="4708126" y="110320"/>
            <a:ext cx="7328871" cy="1016184"/>
          </a:xfrm>
        </p:spPr>
        <p:txBody>
          <a:bodyPr/>
          <a:lstStyle/>
          <a:p>
            <a:r>
              <a:rPr lang="en-US" dirty="0">
                <a:solidFill>
                  <a:schemeClr val="bg1"/>
                </a:solidFill>
              </a:rPr>
              <a:t>Outreach efforts</a:t>
            </a:r>
          </a:p>
        </p:txBody>
      </p:sp>
      <p:pic>
        <p:nvPicPr>
          <p:cNvPr id="14" name="Picture 13">
            <a:extLst>
              <a:ext uri="{FF2B5EF4-FFF2-40B4-BE49-F238E27FC236}">
                <a16:creationId xmlns:a16="http://schemas.microsoft.com/office/drawing/2014/main" id="{B2EE9BF0-92EB-8036-5727-A73B33F94B04}"/>
              </a:ext>
            </a:extLst>
          </p:cNvPr>
          <p:cNvPicPr>
            <a:picLocks noChangeAspect="1"/>
          </p:cNvPicPr>
          <p:nvPr/>
        </p:nvPicPr>
        <p:blipFill rotWithShape="1">
          <a:blip r:embed="rId6">
            <a:extLst>
              <a:ext uri="{28A0092B-C50C-407E-A947-70E740481C1C}">
                <a14:useLocalDpi xmlns:a14="http://schemas.microsoft.com/office/drawing/2010/main" val="0"/>
              </a:ext>
            </a:extLst>
          </a:blip>
          <a:srcRect t="17050" b="32641"/>
          <a:stretch/>
        </p:blipFill>
        <p:spPr>
          <a:xfrm>
            <a:off x="6212395" y="4852469"/>
            <a:ext cx="5979605" cy="2005531"/>
          </a:xfrm>
          <a:prstGeom prst="rect">
            <a:avLst/>
          </a:prstGeom>
        </p:spPr>
      </p:pic>
      <p:sp>
        <p:nvSpPr>
          <p:cNvPr id="15" name="TextBox 14">
            <a:extLst>
              <a:ext uri="{FF2B5EF4-FFF2-40B4-BE49-F238E27FC236}">
                <a16:creationId xmlns:a16="http://schemas.microsoft.com/office/drawing/2014/main" id="{32579FF5-58FB-FF1E-E1E0-97E642225027}"/>
              </a:ext>
            </a:extLst>
          </p:cNvPr>
          <p:cNvSpPr txBox="1"/>
          <p:nvPr/>
        </p:nvSpPr>
        <p:spPr>
          <a:xfrm>
            <a:off x="9950338" y="4458970"/>
            <a:ext cx="2241662" cy="307777"/>
          </a:xfrm>
          <a:prstGeom prst="rect">
            <a:avLst/>
          </a:prstGeom>
          <a:noFill/>
        </p:spPr>
        <p:txBody>
          <a:bodyPr wrap="square" rtlCol="0">
            <a:spAutoFit/>
          </a:bodyPr>
          <a:lstStyle/>
          <a:p>
            <a:r>
              <a:rPr lang="en-US" sz="1400" dirty="0">
                <a:solidFill>
                  <a:schemeClr val="bg1"/>
                </a:solidFill>
              </a:rPr>
              <a:t>Photo Credit: Aaron Wang</a:t>
            </a:r>
          </a:p>
        </p:txBody>
      </p:sp>
      <p:sp>
        <p:nvSpPr>
          <p:cNvPr id="16" name="TextBox 15">
            <a:extLst>
              <a:ext uri="{FF2B5EF4-FFF2-40B4-BE49-F238E27FC236}">
                <a16:creationId xmlns:a16="http://schemas.microsoft.com/office/drawing/2014/main" id="{1BEB8080-3390-A5E2-225F-4941ACA542A4}"/>
              </a:ext>
            </a:extLst>
          </p:cNvPr>
          <p:cNvSpPr txBox="1"/>
          <p:nvPr/>
        </p:nvSpPr>
        <p:spPr>
          <a:xfrm>
            <a:off x="0" y="6550223"/>
            <a:ext cx="2241662" cy="307777"/>
          </a:xfrm>
          <a:prstGeom prst="rect">
            <a:avLst/>
          </a:prstGeom>
          <a:noFill/>
        </p:spPr>
        <p:txBody>
          <a:bodyPr wrap="square" rtlCol="0">
            <a:spAutoFit/>
          </a:bodyPr>
          <a:lstStyle/>
          <a:p>
            <a:r>
              <a:rPr lang="en-US" sz="1400" dirty="0">
                <a:solidFill>
                  <a:schemeClr val="bg1"/>
                </a:solidFill>
              </a:rPr>
              <a:t>Photo Credit: Sarah Woods</a:t>
            </a:r>
          </a:p>
        </p:txBody>
      </p:sp>
      <p:sp>
        <p:nvSpPr>
          <p:cNvPr id="17" name="TextBox 16">
            <a:extLst>
              <a:ext uri="{FF2B5EF4-FFF2-40B4-BE49-F238E27FC236}">
                <a16:creationId xmlns:a16="http://schemas.microsoft.com/office/drawing/2014/main" id="{8D219AE3-BEE8-3334-7C05-A64FCAF3DBCB}"/>
              </a:ext>
            </a:extLst>
          </p:cNvPr>
          <p:cNvSpPr txBox="1"/>
          <p:nvPr/>
        </p:nvSpPr>
        <p:spPr>
          <a:xfrm>
            <a:off x="9950338" y="6530633"/>
            <a:ext cx="2241662" cy="307777"/>
          </a:xfrm>
          <a:prstGeom prst="rect">
            <a:avLst/>
          </a:prstGeom>
          <a:noFill/>
        </p:spPr>
        <p:txBody>
          <a:bodyPr wrap="square" rtlCol="0">
            <a:spAutoFit/>
          </a:bodyPr>
          <a:lstStyle/>
          <a:p>
            <a:r>
              <a:rPr lang="en-US" sz="1400" dirty="0">
                <a:solidFill>
                  <a:schemeClr val="bg1"/>
                </a:solidFill>
              </a:rPr>
              <a:t>Photo Credit: Katja Bigge</a:t>
            </a:r>
          </a:p>
        </p:txBody>
      </p:sp>
      <p:pic>
        <p:nvPicPr>
          <p:cNvPr id="13" name="Picture 12">
            <a:extLst>
              <a:ext uri="{FF2B5EF4-FFF2-40B4-BE49-F238E27FC236}">
                <a16:creationId xmlns:a16="http://schemas.microsoft.com/office/drawing/2014/main" id="{ABEE6695-9474-2611-8F74-4C8F70163A5A}"/>
              </a:ext>
            </a:extLst>
          </p:cNvPr>
          <p:cNvPicPr>
            <a:picLocks noChangeAspect="1"/>
          </p:cNvPicPr>
          <p:nvPr/>
        </p:nvPicPr>
        <p:blipFill>
          <a:blip r:embed="rId7"/>
          <a:stretch>
            <a:fillRect/>
          </a:stretch>
        </p:blipFill>
        <p:spPr>
          <a:xfrm>
            <a:off x="5893185" y="4852468"/>
            <a:ext cx="2680842" cy="2005532"/>
          </a:xfrm>
          <a:prstGeom prst="rect">
            <a:avLst/>
          </a:prstGeom>
        </p:spPr>
      </p:pic>
      <p:sp>
        <p:nvSpPr>
          <p:cNvPr id="18" name="TextBox 17">
            <a:extLst>
              <a:ext uri="{FF2B5EF4-FFF2-40B4-BE49-F238E27FC236}">
                <a16:creationId xmlns:a16="http://schemas.microsoft.com/office/drawing/2014/main" id="{2F6B8808-C83D-C10C-5F92-9AC3CC87DBAD}"/>
              </a:ext>
            </a:extLst>
          </p:cNvPr>
          <p:cNvSpPr txBox="1"/>
          <p:nvPr/>
        </p:nvSpPr>
        <p:spPr>
          <a:xfrm>
            <a:off x="6092425" y="6542728"/>
            <a:ext cx="2680842" cy="307777"/>
          </a:xfrm>
          <a:prstGeom prst="rect">
            <a:avLst/>
          </a:prstGeom>
          <a:noFill/>
        </p:spPr>
        <p:txBody>
          <a:bodyPr wrap="square" rtlCol="0">
            <a:spAutoFit/>
          </a:bodyPr>
          <a:lstStyle/>
          <a:p>
            <a:r>
              <a:rPr lang="en-US" sz="1400" dirty="0">
                <a:solidFill>
                  <a:schemeClr val="bg1"/>
                </a:solidFill>
              </a:rPr>
              <a:t>Photo Credit: Natasha Garner</a:t>
            </a:r>
          </a:p>
        </p:txBody>
      </p:sp>
      <p:pic>
        <p:nvPicPr>
          <p:cNvPr id="24" name="Picture 23">
            <a:extLst>
              <a:ext uri="{FF2B5EF4-FFF2-40B4-BE49-F238E27FC236}">
                <a16:creationId xmlns:a16="http://schemas.microsoft.com/office/drawing/2014/main" id="{E454B907-84F4-2AD6-AFC9-A33A8CBFABA9}"/>
              </a:ext>
            </a:extLst>
          </p:cNvPr>
          <p:cNvPicPr>
            <a:picLocks noChangeAspect="1"/>
          </p:cNvPicPr>
          <p:nvPr/>
        </p:nvPicPr>
        <p:blipFill rotWithShape="1">
          <a:blip r:embed="rId8"/>
          <a:srcRect l="5372" r="289"/>
          <a:stretch/>
        </p:blipFill>
        <p:spPr>
          <a:xfrm>
            <a:off x="-3506" y="0"/>
            <a:ext cx="4607037" cy="3029375"/>
          </a:xfrm>
          <a:prstGeom prst="rect">
            <a:avLst/>
          </a:prstGeom>
        </p:spPr>
      </p:pic>
      <p:sp>
        <p:nvSpPr>
          <p:cNvPr id="25" name="TextBox 24">
            <a:extLst>
              <a:ext uri="{FF2B5EF4-FFF2-40B4-BE49-F238E27FC236}">
                <a16:creationId xmlns:a16="http://schemas.microsoft.com/office/drawing/2014/main" id="{4A8A9D22-8CAB-3A74-88F2-E1CA41A2987B}"/>
              </a:ext>
            </a:extLst>
          </p:cNvPr>
          <p:cNvSpPr txBox="1"/>
          <p:nvPr/>
        </p:nvSpPr>
        <p:spPr>
          <a:xfrm>
            <a:off x="0" y="34716"/>
            <a:ext cx="2241662" cy="307777"/>
          </a:xfrm>
          <a:prstGeom prst="rect">
            <a:avLst/>
          </a:prstGeom>
          <a:noFill/>
        </p:spPr>
        <p:txBody>
          <a:bodyPr wrap="square" rtlCol="0">
            <a:spAutoFit/>
          </a:bodyPr>
          <a:lstStyle/>
          <a:p>
            <a:r>
              <a:rPr lang="en-US" sz="1400" dirty="0">
                <a:solidFill>
                  <a:schemeClr val="bg1"/>
                </a:solidFill>
              </a:rPr>
              <a:t>Photo Credit: Sarah Woods</a:t>
            </a:r>
          </a:p>
        </p:txBody>
      </p:sp>
    </p:spTree>
    <p:extLst>
      <p:ext uri="{BB962C8B-B14F-4D97-AF65-F5344CB8AC3E}">
        <p14:creationId xmlns:p14="http://schemas.microsoft.com/office/powerpoint/2010/main" val="2324915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B838C2-D065-FE3D-6A56-842500D9F9E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237CCD7-4C63-55A7-1E53-B84AE8F45380}"/>
              </a:ext>
            </a:extLst>
          </p:cNvPr>
          <p:cNvSpPr>
            <a:spLocks noGrp="1"/>
          </p:cNvSpPr>
          <p:nvPr>
            <p:ph type="title"/>
          </p:nvPr>
        </p:nvSpPr>
        <p:spPr>
          <a:xfrm>
            <a:off x="838200" y="365126"/>
            <a:ext cx="10515600" cy="1015006"/>
          </a:xfrm>
        </p:spPr>
        <p:txBody>
          <a:bodyPr/>
          <a:lstStyle/>
          <a:p>
            <a:r>
              <a:rPr lang="en-US" dirty="0"/>
              <a:t>Acknowledgements</a:t>
            </a:r>
          </a:p>
        </p:txBody>
      </p:sp>
      <p:sp>
        <p:nvSpPr>
          <p:cNvPr id="3" name="Rectangle 2">
            <a:extLst>
              <a:ext uri="{FF2B5EF4-FFF2-40B4-BE49-F238E27FC236}">
                <a16:creationId xmlns:a16="http://schemas.microsoft.com/office/drawing/2014/main" id="{04658B64-A276-9892-A376-FC9E180C4691}"/>
              </a:ext>
            </a:extLst>
          </p:cNvPr>
          <p:cNvSpPr/>
          <p:nvPr/>
        </p:nvSpPr>
        <p:spPr>
          <a:xfrm>
            <a:off x="849979" y="3695700"/>
            <a:ext cx="10004288" cy="2708274"/>
          </a:xfrm>
          <a:prstGeom prst="rect">
            <a:avLst/>
          </a:prstGeom>
          <a:solidFill>
            <a:srgbClr val="2D455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B821931-A77D-5B7A-B4EC-FC1F3EF82F3C}"/>
              </a:ext>
            </a:extLst>
          </p:cNvPr>
          <p:cNvSpPr>
            <a:spLocks noGrp="1"/>
          </p:cNvSpPr>
          <p:nvPr>
            <p:ph idx="1"/>
          </p:nvPr>
        </p:nvSpPr>
        <p:spPr>
          <a:xfrm>
            <a:off x="838200" y="1380131"/>
            <a:ext cx="10016067" cy="5054717"/>
          </a:xfrm>
          <a:prstGeom prst="rect">
            <a:avLst/>
          </a:prstGeom>
        </p:spPr>
        <p:txBody>
          <a:bodyPr wrap="square">
            <a:spAutoFit/>
          </a:bodyPr>
          <a:lstStyle/>
          <a:p>
            <a:pPr marL="0" indent="0">
              <a:buNone/>
            </a:pPr>
            <a:r>
              <a:rPr lang="en-US" sz="2400" b="1" dirty="0"/>
              <a:t>CHACHA</a:t>
            </a:r>
            <a:r>
              <a:rPr lang="en-US" sz="2400" dirty="0"/>
              <a:t> </a:t>
            </a:r>
            <a:r>
              <a:rPr lang="en-US" sz="2400" dirty="0">
                <a:cs typeface="Times New Roman" panose="02020603050405020304" pitchFamily="18" charset="0"/>
              </a:rPr>
              <a:t>was supported by the National Science Foundation Atmospheric Chemistry Program (AGS) and the Arctic Natural Sciences Program (OPP), and the Arctic Research Support and Logistics Program (OPP), for which we are grateful. (Grant #</a:t>
            </a:r>
            <a:r>
              <a:rPr lang="en-US" sz="2400" dirty="0">
                <a:cs typeface="Arial" panose="020B0604020202020204" pitchFamily="34" charset="0"/>
              </a:rPr>
              <a:t>A52P-1191)</a:t>
            </a:r>
          </a:p>
          <a:p>
            <a:endParaRPr lang="en-US" sz="2400" dirty="0">
              <a:cs typeface="Times New Roman" panose="02020603050405020304" pitchFamily="18" charset="0"/>
            </a:endParaRPr>
          </a:p>
          <a:p>
            <a:endParaRPr lang="en-US" sz="2400" dirty="0">
              <a:cs typeface="Times New Roman" panose="02020603050405020304" pitchFamily="18" charset="0"/>
            </a:endParaRPr>
          </a:p>
          <a:p>
            <a:pPr marL="0" indent="0">
              <a:buNone/>
            </a:pPr>
            <a:r>
              <a:rPr lang="en-US" sz="2400" dirty="0">
                <a:solidFill>
                  <a:schemeClr val="bg1"/>
                </a:solidFill>
                <a:cs typeface="Times New Roman" panose="02020603050405020304" pitchFamily="18" charset="0"/>
              </a:rPr>
              <a:t>The</a:t>
            </a:r>
            <a:r>
              <a:rPr lang="en-US" sz="2400" b="1" dirty="0">
                <a:solidFill>
                  <a:schemeClr val="bg1"/>
                </a:solidFill>
              </a:rPr>
              <a:t> CHACHA </a:t>
            </a:r>
            <a:r>
              <a:rPr lang="en-US" sz="2400" dirty="0">
                <a:solidFill>
                  <a:schemeClr val="bg1"/>
                </a:solidFill>
                <a:cs typeface="Times New Roman" panose="02020603050405020304" pitchFamily="18" charset="0"/>
              </a:rPr>
              <a:t>field</a:t>
            </a:r>
            <a:r>
              <a:rPr lang="en-US" sz="2400" b="1" dirty="0">
                <a:solidFill>
                  <a:schemeClr val="bg1"/>
                </a:solidFill>
                <a:cs typeface="Times New Roman" panose="02020603050405020304" pitchFamily="18" charset="0"/>
              </a:rPr>
              <a:t> </a:t>
            </a:r>
            <a:r>
              <a:rPr lang="en-US" sz="2400" dirty="0">
                <a:solidFill>
                  <a:schemeClr val="bg1"/>
                </a:solidFill>
                <a:cs typeface="Times New Roman" panose="02020603050405020304" pitchFamily="18" charset="0"/>
              </a:rPr>
              <a:t>campaign</a:t>
            </a:r>
            <a:r>
              <a:rPr lang="en-US" sz="2400" b="1" dirty="0">
                <a:solidFill>
                  <a:schemeClr val="bg1"/>
                </a:solidFill>
                <a:cs typeface="Times New Roman" panose="02020603050405020304" pitchFamily="18" charset="0"/>
              </a:rPr>
              <a:t> </a:t>
            </a:r>
            <a:r>
              <a:rPr lang="en-US" sz="2400" dirty="0">
                <a:solidFill>
                  <a:schemeClr val="bg1"/>
                </a:solidFill>
                <a:cs typeface="Times New Roman" panose="02020603050405020304" pitchFamily="18" charset="0"/>
              </a:rPr>
              <a:t>was made possible in part with the exceptional support of the University of Wyoming faculty, staff, pilots, and crew of the Wyoming King Air. Special thanks to pilot Tom Drew for flying the majority of the lead cloud flights.</a:t>
            </a:r>
          </a:p>
          <a:p>
            <a:endParaRPr lang="en-US" sz="2400" dirty="0">
              <a:solidFill>
                <a:schemeClr val="bg1"/>
              </a:solidFill>
              <a:cs typeface="Times New Roman" panose="02020603050405020304" pitchFamily="18" charset="0"/>
            </a:endParaRPr>
          </a:p>
          <a:p>
            <a:pPr marL="0" indent="0">
              <a:buNone/>
            </a:pPr>
            <a:r>
              <a:rPr lang="en-US" sz="2400" dirty="0">
                <a:solidFill>
                  <a:schemeClr val="bg1"/>
                </a:solidFill>
                <a:cs typeface="Times New Roman" panose="02020603050405020304" pitchFamily="18" charset="0"/>
              </a:rPr>
              <a:t>Field operations were very well supported by Raelene Wentz and Cody Johnson of UIC-Science.  We couldn't have done it without you!</a:t>
            </a:r>
            <a:endParaRPr lang="en-US" sz="2400" dirty="0">
              <a:solidFill>
                <a:schemeClr val="bg1"/>
              </a:solidFill>
              <a:cs typeface="Arial" panose="020B0604020202020204" pitchFamily="34" charset="0"/>
            </a:endParaRPr>
          </a:p>
        </p:txBody>
      </p:sp>
      <p:pic>
        <p:nvPicPr>
          <p:cNvPr id="4" name="Picture 3" descr="A picture containing text, transport, wheel&#10;&#10;Description automatically generated">
            <a:extLst>
              <a:ext uri="{FF2B5EF4-FFF2-40B4-BE49-F238E27FC236}">
                <a16:creationId xmlns:a16="http://schemas.microsoft.com/office/drawing/2014/main" id="{5FA9E8F3-9FB5-CC69-70BF-92DD18812E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6054" y="-30344"/>
            <a:ext cx="1805946" cy="1805946"/>
          </a:xfrm>
          <a:prstGeom prst="rect">
            <a:avLst/>
          </a:prstGeom>
        </p:spPr>
      </p:pic>
      <p:sp>
        <p:nvSpPr>
          <p:cNvPr id="7" name="TextBox 6">
            <a:extLst>
              <a:ext uri="{FF2B5EF4-FFF2-40B4-BE49-F238E27FC236}">
                <a16:creationId xmlns:a16="http://schemas.microsoft.com/office/drawing/2014/main" id="{F2B11122-297C-E7CB-F840-568D4FD60753}"/>
              </a:ext>
            </a:extLst>
          </p:cNvPr>
          <p:cNvSpPr txBox="1"/>
          <p:nvPr/>
        </p:nvSpPr>
        <p:spPr>
          <a:xfrm>
            <a:off x="9653837" y="6550223"/>
            <a:ext cx="2329611" cy="307777"/>
          </a:xfrm>
          <a:prstGeom prst="rect">
            <a:avLst/>
          </a:prstGeom>
          <a:noFill/>
        </p:spPr>
        <p:txBody>
          <a:bodyPr wrap="square" rtlCol="0">
            <a:spAutoFit/>
          </a:bodyPr>
          <a:lstStyle/>
          <a:p>
            <a:r>
              <a:rPr lang="en-US" sz="1400" dirty="0">
                <a:solidFill>
                  <a:schemeClr val="bg1"/>
                </a:solidFill>
              </a:rPr>
              <a:t>Photo Credit: Chris Rodgers</a:t>
            </a:r>
          </a:p>
        </p:txBody>
      </p:sp>
    </p:spTree>
    <p:extLst>
      <p:ext uri="{BB962C8B-B14F-4D97-AF65-F5344CB8AC3E}">
        <p14:creationId xmlns:p14="http://schemas.microsoft.com/office/powerpoint/2010/main" val="2101635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8F87-B496-35DC-B5E2-F6E301E19304}"/>
              </a:ext>
            </a:extLst>
          </p:cNvPr>
          <p:cNvSpPr>
            <a:spLocks noGrp="1"/>
          </p:cNvSpPr>
          <p:nvPr>
            <p:ph type="title"/>
          </p:nvPr>
        </p:nvSpPr>
        <p:spPr>
          <a:xfrm>
            <a:off x="396815" y="365126"/>
            <a:ext cx="11602528" cy="663462"/>
          </a:xfrm>
        </p:spPr>
        <p:txBody>
          <a:bodyPr>
            <a:normAutofit/>
          </a:bodyPr>
          <a:lstStyle/>
          <a:p>
            <a:pPr algn="ctr"/>
            <a:r>
              <a:rPr lang="en-US" sz="3400" dirty="0"/>
              <a:t>Chemistry in the Arctic: Clouds, Halogens, and Aerosols (CHACHA)</a:t>
            </a:r>
          </a:p>
        </p:txBody>
      </p:sp>
      <p:sp>
        <p:nvSpPr>
          <p:cNvPr id="3" name="Content Placeholder 2">
            <a:extLst>
              <a:ext uri="{FF2B5EF4-FFF2-40B4-BE49-F238E27FC236}">
                <a16:creationId xmlns:a16="http://schemas.microsoft.com/office/drawing/2014/main" id="{E88296A4-2486-EDCA-B178-634E02F1532E}"/>
              </a:ext>
            </a:extLst>
          </p:cNvPr>
          <p:cNvSpPr>
            <a:spLocks noGrp="1"/>
          </p:cNvSpPr>
          <p:nvPr>
            <p:ph idx="1"/>
          </p:nvPr>
        </p:nvSpPr>
        <p:spPr>
          <a:xfrm>
            <a:off x="747149" y="1522244"/>
            <a:ext cx="5473328" cy="5167314"/>
          </a:xfrm>
        </p:spPr>
        <p:txBody>
          <a:bodyPr>
            <a:normAutofit lnSpcReduction="10000"/>
          </a:bodyPr>
          <a:lstStyle/>
          <a:p>
            <a:pPr marL="0" indent="0">
              <a:buNone/>
            </a:pPr>
            <a:r>
              <a:rPr lang="en-US" dirty="0">
                <a:latin typeface="+mj-lt"/>
              </a:rPr>
              <a:t>The Arctic is warming faster than elsewhere on Earth, and the New Arctic is expected to experience:</a:t>
            </a:r>
          </a:p>
          <a:p>
            <a:pPr lvl="1"/>
            <a:r>
              <a:rPr lang="en-US" dirty="0">
                <a:latin typeface="+mj-lt"/>
                <a:sym typeface="Wingdings" panose="05000000000000000000" pitchFamily="2" charset="2"/>
              </a:rPr>
              <a:t>Change in melt season, more open water, reduced multiyear ice</a:t>
            </a:r>
          </a:p>
          <a:p>
            <a:pPr lvl="1"/>
            <a:r>
              <a:rPr lang="en-US" dirty="0">
                <a:latin typeface="+mj-lt"/>
                <a:sym typeface="Wingdings" panose="05000000000000000000" pitchFamily="2" charset="2"/>
              </a:rPr>
              <a:t>Enhanced sea spray production </a:t>
            </a:r>
          </a:p>
          <a:p>
            <a:pPr lvl="1"/>
            <a:r>
              <a:rPr lang="en-US" dirty="0">
                <a:latin typeface="+mj-lt"/>
                <a:sym typeface="Wingdings" panose="05000000000000000000" pitchFamily="2" charset="2"/>
              </a:rPr>
              <a:t>Altered convection</a:t>
            </a:r>
          </a:p>
          <a:p>
            <a:pPr lvl="1"/>
            <a:r>
              <a:rPr lang="en-US" dirty="0">
                <a:latin typeface="+mj-lt"/>
                <a:sym typeface="Wingdings" panose="05000000000000000000" pitchFamily="2" charset="2"/>
              </a:rPr>
              <a:t>Altered clouds</a:t>
            </a:r>
          </a:p>
          <a:p>
            <a:pPr lvl="1"/>
            <a:endParaRPr lang="en-US" dirty="0">
              <a:latin typeface="+mj-lt"/>
              <a:sym typeface="Wingdings" panose="05000000000000000000" pitchFamily="2" charset="2"/>
            </a:endParaRPr>
          </a:p>
          <a:p>
            <a:pPr marL="0" indent="0">
              <a:buNone/>
            </a:pPr>
            <a:r>
              <a:rPr lang="en-US" dirty="0">
                <a:latin typeface="+mj-lt"/>
                <a:sym typeface="Wingdings" panose="05000000000000000000" pitchFamily="2" charset="2"/>
              </a:rPr>
              <a:t>At the same time, emissions from oil and gas extraction in the Arctic continue and may increase in the future</a:t>
            </a:r>
          </a:p>
        </p:txBody>
      </p:sp>
      <p:grpSp>
        <p:nvGrpSpPr>
          <p:cNvPr id="28" name="Group 27">
            <a:extLst>
              <a:ext uri="{FF2B5EF4-FFF2-40B4-BE49-F238E27FC236}">
                <a16:creationId xmlns:a16="http://schemas.microsoft.com/office/drawing/2014/main" id="{F5C166F7-A4B1-555A-E80C-49ABDDE371F0}"/>
              </a:ext>
            </a:extLst>
          </p:cNvPr>
          <p:cNvGrpSpPr/>
          <p:nvPr/>
        </p:nvGrpSpPr>
        <p:grpSpPr>
          <a:xfrm>
            <a:off x="6845641" y="1256586"/>
            <a:ext cx="5304242" cy="5384636"/>
            <a:chOff x="6845641" y="1256586"/>
            <a:chExt cx="5304242" cy="5384636"/>
          </a:xfrm>
        </p:grpSpPr>
        <p:grpSp>
          <p:nvGrpSpPr>
            <p:cNvPr id="11" name="Group 10">
              <a:extLst>
                <a:ext uri="{FF2B5EF4-FFF2-40B4-BE49-F238E27FC236}">
                  <a16:creationId xmlns:a16="http://schemas.microsoft.com/office/drawing/2014/main" id="{EA9BB271-2603-4098-417D-4551E7AE7A3B}"/>
                </a:ext>
              </a:extLst>
            </p:cNvPr>
            <p:cNvGrpSpPr/>
            <p:nvPr/>
          </p:nvGrpSpPr>
          <p:grpSpPr>
            <a:xfrm>
              <a:off x="7482629" y="4319337"/>
              <a:ext cx="4416602" cy="1966830"/>
              <a:chOff x="5957492" y="541867"/>
              <a:chExt cx="6234507" cy="5592871"/>
            </a:xfrm>
          </p:grpSpPr>
          <p:pic>
            <p:nvPicPr>
              <p:cNvPr id="8" name="Picture 7">
                <a:extLst>
                  <a:ext uri="{FF2B5EF4-FFF2-40B4-BE49-F238E27FC236}">
                    <a16:creationId xmlns:a16="http://schemas.microsoft.com/office/drawing/2014/main" id="{E9010474-6D7D-1574-0A7F-C6C2273390D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171" b="10671"/>
              <a:stretch/>
            </p:blipFill>
            <p:spPr>
              <a:xfrm>
                <a:off x="5970681" y="541867"/>
                <a:ext cx="6221318" cy="5592871"/>
              </a:xfrm>
              <a:prstGeom prst="rect">
                <a:avLst/>
              </a:prstGeom>
            </p:spPr>
          </p:pic>
          <p:pic>
            <p:nvPicPr>
              <p:cNvPr id="9" name="Picture 8">
                <a:extLst>
                  <a:ext uri="{FF2B5EF4-FFF2-40B4-BE49-F238E27FC236}">
                    <a16:creationId xmlns:a16="http://schemas.microsoft.com/office/drawing/2014/main" id="{22795857-32C2-7C69-F685-D68D5CC4BFE1}"/>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r="3014"/>
              <a:stretch/>
            </p:blipFill>
            <p:spPr>
              <a:xfrm>
                <a:off x="5957492" y="2597193"/>
                <a:ext cx="2748882" cy="3496947"/>
              </a:xfrm>
              <a:prstGeom prst="rect">
                <a:avLst/>
              </a:prstGeom>
            </p:spPr>
          </p:pic>
        </p:grpSp>
        <p:grpSp>
          <p:nvGrpSpPr>
            <p:cNvPr id="17" name="Group 16">
              <a:extLst>
                <a:ext uri="{FF2B5EF4-FFF2-40B4-BE49-F238E27FC236}">
                  <a16:creationId xmlns:a16="http://schemas.microsoft.com/office/drawing/2014/main" id="{E00D630A-287C-D177-26A4-DADEE4A8152C}"/>
                </a:ext>
              </a:extLst>
            </p:cNvPr>
            <p:cNvGrpSpPr/>
            <p:nvPr/>
          </p:nvGrpSpPr>
          <p:grpSpPr>
            <a:xfrm>
              <a:off x="6845641" y="1256586"/>
              <a:ext cx="5304242" cy="2815323"/>
              <a:chOff x="6845641" y="1256586"/>
              <a:chExt cx="5304242" cy="2815323"/>
            </a:xfrm>
          </p:grpSpPr>
          <p:pic>
            <p:nvPicPr>
              <p:cNvPr id="13" name="Picture 12">
                <a:extLst>
                  <a:ext uri="{FF2B5EF4-FFF2-40B4-BE49-F238E27FC236}">
                    <a16:creationId xmlns:a16="http://schemas.microsoft.com/office/drawing/2014/main" id="{88566027-1549-4D79-A6AF-771409D14EB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101" b="2208"/>
              <a:stretch/>
            </p:blipFill>
            <p:spPr>
              <a:xfrm>
                <a:off x="7206916" y="1569864"/>
                <a:ext cx="4792427" cy="2132713"/>
              </a:xfrm>
              <a:prstGeom prst="rect">
                <a:avLst/>
              </a:prstGeom>
            </p:spPr>
          </p:pic>
          <p:sp>
            <p:nvSpPr>
              <p:cNvPr id="6" name="TextBox 5">
                <a:extLst>
                  <a:ext uri="{FF2B5EF4-FFF2-40B4-BE49-F238E27FC236}">
                    <a16:creationId xmlns:a16="http://schemas.microsoft.com/office/drawing/2014/main" id="{39C1A64D-B6A2-47FF-8CF1-9B45BAD4F4C8}"/>
                  </a:ext>
                </a:extLst>
              </p:cNvPr>
              <p:cNvSpPr txBox="1"/>
              <p:nvPr/>
            </p:nvSpPr>
            <p:spPr>
              <a:xfrm>
                <a:off x="7904888" y="1256586"/>
                <a:ext cx="3462679" cy="400110"/>
              </a:xfrm>
              <a:prstGeom prst="rect">
                <a:avLst/>
              </a:prstGeom>
              <a:noFill/>
            </p:spPr>
            <p:txBody>
              <a:bodyPr wrap="none" rtlCol="0">
                <a:spAutoFit/>
              </a:bodyPr>
              <a:lstStyle/>
              <a:p>
                <a:r>
                  <a:rPr lang="en-US" sz="2000" dirty="0"/>
                  <a:t>Arctic Sea Ice Volume Anomaly </a:t>
                </a:r>
              </a:p>
            </p:txBody>
          </p:sp>
          <p:pic>
            <p:nvPicPr>
              <p:cNvPr id="7" name="Picture 6">
                <a:extLst>
                  <a:ext uri="{FF2B5EF4-FFF2-40B4-BE49-F238E27FC236}">
                    <a16:creationId xmlns:a16="http://schemas.microsoft.com/office/drawing/2014/main" id="{46A3CD15-8337-A9AD-AE7E-4261450C7E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2267" t="6102" r="6564" b="78020"/>
              <a:stretch/>
            </p:blipFill>
            <p:spPr>
              <a:xfrm>
                <a:off x="10140288" y="1615052"/>
                <a:ext cx="1592238" cy="579671"/>
              </a:xfrm>
              <a:prstGeom prst="rect">
                <a:avLst/>
              </a:prstGeom>
            </p:spPr>
          </p:pic>
          <p:sp>
            <p:nvSpPr>
              <p:cNvPr id="12" name="TextBox 11">
                <a:extLst>
                  <a:ext uri="{FF2B5EF4-FFF2-40B4-BE49-F238E27FC236}">
                    <a16:creationId xmlns:a16="http://schemas.microsoft.com/office/drawing/2014/main" id="{79F504A9-B19E-6F91-8F39-85514D46101D}"/>
                  </a:ext>
                </a:extLst>
              </p:cNvPr>
              <p:cNvSpPr txBox="1"/>
              <p:nvPr/>
            </p:nvSpPr>
            <p:spPr>
              <a:xfrm rot="16200000">
                <a:off x="6071391" y="2260557"/>
                <a:ext cx="2194832" cy="646331"/>
              </a:xfrm>
              <a:prstGeom prst="rect">
                <a:avLst/>
              </a:prstGeom>
              <a:solidFill>
                <a:schemeClr val="bg1"/>
              </a:solidFill>
            </p:spPr>
            <p:txBody>
              <a:bodyPr wrap="none" rtlCol="0">
                <a:spAutoFit/>
              </a:bodyPr>
              <a:lstStyle/>
              <a:p>
                <a:r>
                  <a:rPr lang="en-US" dirty="0"/>
                  <a:t>Ice Volume Anomaly </a:t>
                </a:r>
              </a:p>
              <a:p>
                <a:r>
                  <a:rPr lang="en-US" dirty="0"/>
                  <a:t>relative to 1979-2021</a:t>
                </a:r>
              </a:p>
            </p:txBody>
          </p:sp>
          <p:sp>
            <p:nvSpPr>
              <p:cNvPr id="14" name="TextBox 13">
                <a:extLst>
                  <a:ext uri="{FF2B5EF4-FFF2-40B4-BE49-F238E27FC236}">
                    <a16:creationId xmlns:a16="http://schemas.microsoft.com/office/drawing/2014/main" id="{2E8E2CEA-79F1-5475-9551-84F19260FE9B}"/>
                  </a:ext>
                </a:extLst>
              </p:cNvPr>
              <p:cNvSpPr txBox="1"/>
              <p:nvPr/>
            </p:nvSpPr>
            <p:spPr>
              <a:xfrm>
                <a:off x="7301869" y="3702577"/>
                <a:ext cx="652743" cy="369332"/>
              </a:xfrm>
              <a:prstGeom prst="rect">
                <a:avLst/>
              </a:prstGeom>
              <a:solidFill>
                <a:schemeClr val="bg1"/>
              </a:solidFill>
            </p:spPr>
            <p:txBody>
              <a:bodyPr wrap="none" rtlCol="0">
                <a:spAutoFit/>
              </a:bodyPr>
              <a:lstStyle/>
              <a:p>
                <a:r>
                  <a:rPr lang="en-US" dirty="0"/>
                  <a:t>1980</a:t>
                </a:r>
              </a:p>
            </p:txBody>
          </p:sp>
          <p:sp>
            <p:nvSpPr>
              <p:cNvPr id="15" name="TextBox 14">
                <a:extLst>
                  <a:ext uri="{FF2B5EF4-FFF2-40B4-BE49-F238E27FC236}">
                    <a16:creationId xmlns:a16="http://schemas.microsoft.com/office/drawing/2014/main" id="{29777D10-328B-CBD2-FC1B-176D414B7FB6}"/>
                  </a:ext>
                </a:extLst>
              </p:cNvPr>
              <p:cNvSpPr txBox="1"/>
              <p:nvPr/>
            </p:nvSpPr>
            <p:spPr>
              <a:xfrm>
                <a:off x="9309857" y="3702577"/>
                <a:ext cx="652743" cy="369332"/>
              </a:xfrm>
              <a:prstGeom prst="rect">
                <a:avLst/>
              </a:prstGeom>
              <a:solidFill>
                <a:schemeClr val="bg1"/>
              </a:solidFill>
            </p:spPr>
            <p:txBody>
              <a:bodyPr wrap="none" rtlCol="0">
                <a:spAutoFit/>
              </a:bodyPr>
              <a:lstStyle/>
              <a:p>
                <a:r>
                  <a:rPr lang="en-US" dirty="0"/>
                  <a:t>2000</a:t>
                </a:r>
              </a:p>
            </p:txBody>
          </p:sp>
          <p:sp>
            <p:nvSpPr>
              <p:cNvPr id="16" name="TextBox 15">
                <a:extLst>
                  <a:ext uri="{FF2B5EF4-FFF2-40B4-BE49-F238E27FC236}">
                    <a16:creationId xmlns:a16="http://schemas.microsoft.com/office/drawing/2014/main" id="{F4D7603E-FD4E-0BA7-F67E-24797890106B}"/>
                  </a:ext>
                </a:extLst>
              </p:cNvPr>
              <p:cNvSpPr txBox="1"/>
              <p:nvPr/>
            </p:nvSpPr>
            <p:spPr>
              <a:xfrm>
                <a:off x="11497140" y="3702577"/>
                <a:ext cx="652743" cy="369332"/>
              </a:xfrm>
              <a:prstGeom prst="rect">
                <a:avLst/>
              </a:prstGeom>
              <a:solidFill>
                <a:schemeClr val="bg1"/>
              </a:solidFill>
            </p:spPr>
            <p:txBody>
              <a:bodyPr wrap="none" rtlCol="0">
                <a:spAutoFit/>
              </a:bodyPr>
              <a:lstStyle/>
              <a:p>
                <a:r>
                  <a:rPr lang="en-US" dirty="0"/>
                  <a:t>2022</a:t>
                </a:r>
              </a:p>
            </p:txBody>
          </p:sp>
        </p:grpSp>
        <p:sp>
          <p:nvSpPr>
            <p:cNvPr id="18" name="TextBox 17">
              <a:extLst>
                <a:ext uri="{FF2B5EF4-FFF2-40B4-BE49-F238E27FC236}">
                  <a16:creationId xmlns:a16="http://schemas.microsoft.com/office/drawing/2014/main" id="{B06A8F86-AF75-3D47-FF33-01A41EB272C1}"/>
                </a:ext>
              </a:extLst>
            </p:cNvPr>
            <p:cNvSpPr txBox="1"/>
            <p:nvPr/>
          </p:nvSpPr>
          <p:spPr>
            <a:xfrm>
              <a:off x="9201447" y="4443873"/>
              <a:ext cx="2295693" cy="400110"/>
            </a:xfrm>
            <a:prstGeom prst="rect">
              <a:avLst/>
            </a:prstGeom>
            <a:noFill/>
          </p:spPr>
          <p:txBody>
            <a:bodyPr wrap="none" rtlCol="0">
              <a:spAutoFit/>
            </a:bodyPr>
            <a:lstStyle/>
            <a:p>
              <a:r>
                <a:rPr lang="en-US" sz="2000" dirty="0"/>
                <a:t>Arctic Sea Ice Extent</a:t>
              </a:r>
            </a:p>
          </p:txBody>
        </p:sp>
        <p:sp>
          <p:nvSpPr>
            <p:cNvPr id="19" name="TextBox 18">
              <a:extLst>
                <a:ext uri="{FF2B5EF4-FFF2-40B4-BE49-F238E27FC236}">
                  <a16:creationId xmlns:a16="http://schemas.microsoft.com/office/drawing/2014/main" id="{EAFE8413-E27E-BF09-306A-3A13351E8065}"/>
                </a:ext>
              </a:extLst>
            </p:cNvPr>
            <p:cNvSpPr txBox="1"/>
            <p:nvPr/>
          </p:nvSpPr>
          <p:spPr>
            <a:xfrm rot="16200000">
              <a:off x="5751503" y="4968369"/>
              <a:ext cx="2570832" cy="369332"/>
            </a:xfrm>
            <a:prstGeom prst="rect">
              <a:avLst/>
            </a:prstGeom>
            <a:solidFill>
              <a:schemeClr val="bg1"/>
            </a:solidFill>
          </p:spPr>
          <p:txBody>
            <a:bodyPr wrap="none" rtlCol="0">
              <a:spAutoFit/>
            </a:bodyPr>
            <a:lstStyle/>
            <a:p>
              <a:r>
                <a:rPr lang="en-US" dirty="0"/>
                <a:t>Extent (Millions of sq km)</a:t>
              </a:r>
            </a:p>
          </p:txBody>
        </p:sp>
        <p:sp>
          <p:nvSpPr>
            <p:cNvPr id="20" name="TextBox 19">
              <a:extLst>
                <a:ext uri="{FF2B5EF4-FFF2-40B4-BE49-F238E27FC236}">
                  <a16:creationId xmlns:a16="http://schemas.microsoft.com/office/drawing/2014/main" id="{EE18F5BC-56AE-66F8-084A-AD0F2412A07D}"/>
                </a:ext>
              </a:extLst>
            </p:cNvPr>
            <p:cNvSpPr txBox="1"/>
            <p:nvPr/>
          </p:nvSpPr>
          <p:spPr>
            <a:xfrm>
              <a:off x="7265168" y="6271890"/>
              <a:ext cx="490840" cy="369332"/>
            </a:xfrm>
            <a:prstGeom prst="rect">
              <a:avLst/>
            </a:prstGeom>
            <a:solidFill>
              <a:schemeClr val="bg1"/>
            </a:solidFill>
          </p:spPr>
          <p:txBody>
            <a:bodyPr wrap="none" rtlCol="0">
              <a:spAutoFit/>
            </a:bodyPr>
            <a:lstStyle/>
            <a:p>
              <a:r>
                <a:rPr lang="en-US" dirty="0"/>
                <a:t>Jan</a:t>
              </a:r>
            </a:p>
          </p:txBody>
        </p:sp>
        <p:sp>
          <p:nvSpPr>
            <p:cNvPr id="21" name="TextBox 20">
              <a:extLst>
                <a:ext uri="{FF2B5EF4-FFF2-40B4-BE49-F238E27FC236}">
                  <a16:creationId xmlns:a16="http://schemas.microsoft.com/office/drawing/2014/main" id="{7CC958BB-4CEB-776E-1309-1A4531129355}"/>
                </a:ext>
              </a:extLst>
            </p:cNvPr>
            <p:cNvSpPr txBox="1"/>
            <p:nvPr/>
          </p:nvSpPr>
          <p:spPr>
            <a:xfrm>
              <a:off x="9399990" y="6271890"/>
              <a:ext cx="537327" cy="369332"/>
            </a:xfrm>
            <a:prstGeom prst="rect">
              <a:avLst/>
            </a:prstGeom>
            <a:solidFill>
              <a:schemeClr val="bg1"/>
            </a:solidFill>
          </p:spPr>
          <p:txBody>
            <a:bodyPr wrap="none" rtlCol="0">
              <a:spAutoFit/>
            </a:bodyPr>
            <a:lstStyle/>
            <a:p>
              <a:r>
                <a:rPr lang="en-US" dirty="0"/>
                <a:t>July</a:t>
              </a:r>
            </a:p>
          </p:txBody>
        </p:sp>
        <p:sp>
          <p:nvSpPr>
            <p:cNvPr id="22" name="TextBox 21">
              <a:extLst>
                <a:ext uri="{FF2B5EF4-FFF2-40B4-BE49-F238E27FC236}">
                  <a16:creationId xmlns:a16="http://schemas.microsoft.com/office/drawing/2014/main" id="{388A767C-9447-DA34-2055-6914F4A4AEC2}"/>
                </a:ext>
              </a:extLst>
            </p:cNvPr>
            <p:cNvSpPr txBox="1"/>
            <p:nvPr/>
          </p:nvSpPr>
          <p:spPr>
            <a:xfrm>
              <a:off x="11393330" y="6271890"/>
              <a:ext cx="540533" cy="369332"/>
            </a:xfrm>
            <a:prstGeom prst="rect">
              <a:avLst/>
            </a:prstGeom>
            <a:solidFill>
              <a:schemeClr val="bg1"/>
            </a:solidFill>
          </p:spPr>
          <p:txBody>
            <a:bodyPr wrap="none" rtlCol="0">
              <a:spAutoFit/>
            </a:bodyPr>
            <a:lstStyle/>
            <a:p>
              <a:r>
                <a:rPr lang="en-US" dirty="0"/>
                <a:t>Dec</a:t>
              </a:r>
            </a:p>
          </p:txBody>
        </p:sp>
        <p:sp>
          <p:nvSpPr>
            <p:cNvPr id="23" name="TextBox 22">
              <a:extLst>
                <a:ext uri="{FF2B5EF4-FFF2-40B4-BE49-F238E27FC236}">
                  <a16:creationId xmlns:a16="http://schemas.microsoft.com/office/drawing/2014/main" id="{A5F6F282-CDCD-DE2F-F85A-74BACDA0B97C}"/>
                </a:ext>
              </a:extLst>
            </p:cNvPr>
            <p:cNvSpPr txBox="1"/>
            <p:nvPr/>
          </p:nvSpPr>
          <p:spPr>
            <a:xfrm>
              <a:off x="10452858" y="6271890"/>
              <a:ext cx="511679" cy="369332"/>
            </a:xfrm>
            <a:prstGeom prst="rect">
              <a:avLst/>
            </a:prstGeom>
            <a:solidFill>
              <a:schemeClr val="bg1"/>
            </a:solidFill>
          </p:spPr>
          <p:txBody>
            <a:bodyPr wrap="none" rtlCol="0">
              <a:spAutoFit/>
            </a:bodyPr>
            <a:lstStyle/>
            <a:p>
              <a:r>
                <a:rPr lang="en-US" dirty="0"/>
                <a:t>Oct</a:t>
              </a:r>
            </a:p>
          </p:txBody>
        </p:sp>
        <p:sp>
          <p:nvSpPr>
            <p:cNvPr id="24" name="TextBox 23">
              <a:extLst>
                <a:ext uri="{FF2B5EF4-FFF2-40B4-BE49-F238E27FC236}">
                  <a16:creationId xmlns:a16="http://schemas.microsoft.com/office/drawing/2014/main" id="{0ACFEAD4-1CBA-FC44-A299-622069B6829D}"/>
                </a:ext>
              </a:extLst>
            </p:cNvPr>
            <p:cNvSpPr txBox="1"/>
            <p:nvPr/>
          </p:nvSpPr>
          <p:spPr>
            <a:xfrm>
              <a:off x="8332768" y="6271890"/>
              <a:ext cx="519694" cy="369332"/>
            </a:xfrm>
            <a:prstGeom prst="rect">
              <a:avLst/>
            </a:prstGeom>
            <a:solidFill>
              <a:schemeClr val="bg1"/>
            </a:solidFill>
          </p:spPr>
          <p:txBody>
            <a:bodyPr wrap="none" rtlCol="0">
              <a:spAutoFit/>
            </a:bodyPr>
            <a:lstStyle/>
            <a:p>
              <a:r>
                <a:rPr lang="en-US" dirty="0"/>
                <a:t>Apr</a:t>
              </a:r>
            </a:p>
          </p:txBody>
        </p:sp>
        <p:sp>
          <p:nvSpPr>
            <p:cNvPr id="25" name="TextBox 24">
              <a:extLst>
                <a:ext uri="{FF2B5EF4-FFF2-40B4-BE49-F238E27FC236}">
                  <a16:creationId xmlns:a16="http://schemas.microsoft.com/office/drawing/2014/main" id="{F7386C5E-A145-3614-6639-46CC1E4D3F52}"/>
                </a:ext>
              </a:extLst>
            </p:cNvPr>
            <p:cNvSpPr txBox="1"/>
            <p:nvPr/>
          </p:nvSpPr>
          <p:spPr>
            <a:xfrm>
              <a:off x="7198963" y="6007171"/>
              <a:ext cx="301686" cy="369332"/>
            </a:xfrm>
            <a:prstGeom prst="rect">
              <a:avLst/>
            </a:prstGeom>
            <a:solidFill>
              <a:schemeClr val="bg1"/>
            </a:solidFill>
          </p:spPr>
          <p:txBody>
            <a:bodyPr wrap="none" rtlCol="0">
              <a:spAutoFit/>
            </a:bodyPr>
            <a:lstStyle/>
            <a:p>
              <a:r>
                <a:rPr lang="en-US" dirty="0"/>
                <a:t>0</a:t>
              </a:r>
            </a:p>
          </p:txBody>
        </p:sp>
        <p:sp>
          <p:nvSpPr>
            <p:cNvPr id="26" name="TextBox 25">
              <a:extLst>
                <a:ext uri="{FF2B5EF4-FFF2-40B4-BE49-F238E27FC236}">
                  <a16:creationId xmlns:a16="http://schemas.microsoft.com/office/drawing/2014/main" id="{F24A0FD0-BCC6-EB6E-18AA-34833DE59BBA}"/>
                </a:ext>
              </a:extLst>
            </p:cNvPr>
            <p:cNvSpPr txBox="1"/>
            <p:nvPr/>
          </p:nvSpPr>
          <p:spPr>
            <a:xfrm>
              <a:off x="7192024" y="4185954"/>
              <a:ext cx="301686" cy="369332"/>
            </a:xfrm>
            <a:prstGeom prst="rect">
              <a:avLst/>
            </a:prstGeom>
            <a:solidFill>
              <a:schemeClr val="bg1"/>
            </a:solidFill>
          </p:spPr>
          <p:txBody>
            <a:bodyPr wrap="none" rtlCol="0">
              <a:spAutoFit/>
            </a:bodyPr>
            <a:lstStyle/>
            <a:p>
              <a:r>
                <a:rPr lang="en-US" dirty="0"/>
                <a:t>2</a:t>
              </a:r>
            </a:p>
          </p:txBody>
        </p:sp>
        <p:sp>
          <p:nvSpPr>
            <p:cNvPr id="27" name="TextBox 26">
              <a:extLst>
                <a:ext uri="{FF2B5EF4-FFF2-40B4-BE49-F238E27FC236}">
                  <a16:creationId xmlns:a16="http://schemas.microsoft.com/office/drawing/2014/main" id="{9290AC31-D37F-67BC-2D09-04E06AA6BCEB}"/>
                </a:ext>
              </a:extLst>
            </p:cNvPr>
            <p:cNvSpPr txBox="1"/>
            <p:nvPr/>
          </p:nvSpPr>
          <p:spPr>
            <a:xfrm>
              <a:off x="7192024" y="5096562"/>
              <a:ext cx="301686" cy="369332"/>
            </a:xfrm>
            <a:prstGeom prst="rect">
              <a:avLst/>
            </a:prstGeom>
            <a:solidFill>
              <a:schemeClr val="bg1"/>
            </a:solidFill>
          </p:spPr>
          <p:txBody>
            <a:bodyPr wrap="none" rtlCol="0">
              <a:spAutoFit/>
            </a:bodyPr>
            <a:lstStyle/>
            <a:p>
              <a:r>
                <a:rPr lang="en-US" dirty="0"/>
                <a:t>1</a:t>
              </a:r>
            </a:p>
          </p:txBody>
        </p:sp>
      </p:grpSp>
      <p:sp>
        <p:nvSpPr>
          <p:cNvPr id="29" name="TextBox 28">
            <a:extLst>
              <a:ext uri="{FF2B5EF4-FFF2-40B4-BE49-F238E27FC236}">
                <a16:creationId xmlns:a16="http://schemas.microsoft.com/office/drawing/2014/main" id="{21F979BD-E80C-7904-C5E5-EDDA4FAB1655}"/>
              </a:ext>
            </a:extLst>
          </p:cNvPr>
          <p:cNvSpPr txBox="1"/>
          <p:nvPr/>
        </p:nvSpPr>
        <p:spPr>
          <a:xfrm>
            <a:off x="7892392" y="5883532"/>
            <a:ext cx="1436547" cy="276999"/>
          </a:xfrm>
          <a:prstGeom prst="rect">
            <a:avLst/>
          </a:prstGeom>
          <a:solidFill>
            <a:schemeClr val="bg1"/>
          </a:solidFill>
        </p:spPr>
        <p:txBody>
          <a:bodyPr wrap="none" rtlCol="0">
            <a:spAutoFit/>
          </a:bodyPr>
          <a:lstStyle/>
          <a:p>
            <a:r>
              <a:rPr lang="en-US" sz="1200" b="1" dirty="0"/>
              <a:t>2012 (Record Min)  </a:t>
            </a:r>
          </a:p>
        </p:txBody>
      </p:sp>
      <p:sp>
        <p:nvSpPr>
          <p:cNvPr id="30" name="TextBox 29">
            <a:extLst>
              <a:ext uri="{FF2B5EF4-FFF2-40B4-BE49-F238E27FC236}">
                <a16:creationId xmlns:a16="http://schemas.microsoft.com/office/drawing/2014/main" id="{D7AA25DC-1D3E-F396-AF5E-C0BC5FEF0809}"/>
              </a:ext>
            </a:extLst>
          </p:cNvPr>
          <p:cNvSpPr txBox="1"/>
          <p:nvPr/>
        </p:nvSpPr>
        <p:spPr>
          <a:xfrm>
            <a:off x="7892392" y="5681872"/>
            <a:ext cx="604653" cy="276999"/>
          </a:xfrm>
          <a:prstGeom prst="rect">
            <a:avLst/>
          </a:prstGeom>
          <a:solidFill>
            <a:schemeClr val="bg1"/>
          </a:solidFill>
        </p:spPr>
        <p:txBody>
          <a:bodyPr wrap="none" rtlCol="0">
            <a:spAutoFit/>
          </a:bodyPr>
          <a:lstStyle/>
          <a:p>
            <a:r>
              <a:rPr lang="en-US" sz="1200" b="1" dirty="0"/>
              <a:t>2022   </a:t>
            </a:r>
          </a:p>
        </p:txBody>
      </p:sp>
      <p:sp>
        <p:nvSpPr>
          <p:cNvPr id="31" name="TextBox 30">
            <a:extLst>
              <a:ext uri="{FF2B5EF4-FFF2-40B4-BE49-F238E27FC236}">
                <a16:creationId xmlns:a16="http://schemas.microsoft.com/office/drawing/2014/main" id="{296933E7-2065-0079-DAD2-E6E669089F75}"/>
              </a:ext>
            </a:extLst>
          </p:cNvPr>
          <p:cNvSpPr txBox="1"/>
          <p:nvPr/>
        </p:nvSpPr>
        <p:spPr>
          <a:xfrm>
            <a:off x="7892392" y="5476681"/>
            <a:ext cx="1402563" cy="276999"/>
          </a:xfrm>
          <a:prstGeom prst="rect">
            <a:avLst/>
          </a:prstGeom>
          <a:solidFill>
            <a:schemeClr val="bg1"/>
          </a:solidFill>
        </p:spPr>
        <p:txBody>
          <a:bodyPr wrap="none" rtlCol="0">
            <a:spAutoFit/>
          </a:bodyPr>
          <a:lstStyle/>
          <a:p>
            <a:r>
              <a:rPr lang="en-US" sz="1200" b="1" dirty="0" err="1"/>
              <a:t>Interdecile</a:t>
            </a:r>
            <a:r>
              <a:rPr lang="en-US" sz="1200" b="1" dirty="0"/>
              <a:t> Range   </a:t>
            </a:r>
          </a:p>
        </p:txBody>
      </p:sp>
      <p:sp>
        <p:nvSpPr>
          <p:cNvPr id="32" name="TextBox 31">
            <a:extLst>
              <a:ext uri="{FF2B5EF4-FFF2-40B4-BE49-F238E27FC236}">
                <a16:creationId xmlns:a16="http://schemas.microsoft.com/office/drawing/2014/main" id="{66BF6380-E827-2936-D8DE-FEF51F4A4ED1}"/>
              </a:ext>
            </a:extLst>
          </p:cNvPr>
          <p:cNvSpPr txBox="1"/>
          <p:nvPr/>
        </p:nvSpPr>
        <p:spPr>
          <a:xfrm>
            <a:off x="7892392" y="5271490"/>
            <a:ext cx="1457066" cy="276999"/>
          </a:xfrm>
          <a:prstGeom prst="rect">
            <a:avLst/>
          </a:prstGeom>
          <a:solidFill>
            <a:schemeClr val="bg1"/>
          </a:solidFill>
        </p:spPr>
        <p:txBody>
          <a:bodyPr wrap="square" rtlCol="0">
            <a:spAutoFit/>
          </a:bodyPr>
          <a:lstStyle/>
          <a:p>
            <a:r>
              <a:rPr lang="en-US" sz="1200" b="1" dirty="0"/>
              <a:t>Interquartile Range</a:t>
            </a:r>
          </a:p>
        </p:txBody>
      </p:sp>
      <p:sp>
        <p:nvSpPr>
          <p:cNvPr id="34" name="Rectangle 33">
            <a:extLst>
              <a:ext uri="{FF2B5EF4-FFF2-40B4-BE49-F238E27FC236}">
                <a16:creationId xmlns:a16="http://schemas.microsoft.com/office/drawing/2014/main" id="{09A636DD-8467-55CA-A09D-0C8DE050D599}"/>
              </a:ext>
            </a:extLst>
          </p:cNvPr>
          <p:cNvSpPr/>
          <p:nvPr/>
        </p:nvSpPr>
        <p:spPr>
          <a:xfrm>
            <a:off x="7892392" y="5138107"/>
            <a:ext cx="1296559" cy="15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87C0989-B00D-E827-1D4D-C6AEC2B3CF58}"/>
              </a:ext>
            </a:extLst>
          </p:cNvPr>
          <p:cNvSpPr txBox="1"/>
          <p:nvPr/>
        </p:nvSpPr>
        <p:spPr>
          <a:xfrm>
            <a:off x="7892392" y="5077414"/>
            <a:ext cx="1377300" cy="276999"/>
          </a:xfrm>
          <a:prstGeom prst="rect">
            <a:avLst/>
          </a:prstGeom>
          <a:noFill/>
        </p:spPr>
        <p:txBody>
          <a:bodyPr wrap="none" rtlCol="0">
            <a:spAutoFit/>
          </a:bodyPr>
          <a:lstStyle/>
          <a:p>
            <a:r>
              <a:rPr lang="en-US" sz="1200" b="1" dirty="0"/>
              <a:t>1980-2020 median</a:t>
            </a:r>
          </a:p>
        </p:txBody>
      </p:sp>
    </p:spTree>
    <p:extLst>
      <p:ext uri="{BB962C8B-B14F-4D97-AF65-F5344CB8AC3E}">
        <p14:creationId xmlns:p14="http://schemas.microsoft.com/office/powerpoint/2010/main" val="299159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8F87-B496-35DC-B5E2-F6E301E19304}"/>
              </a:ext>
            </a:extLst>
          </p:cNvPr>
          <p:cNvSpPr>
            <a:spLocks noGrp="1"/>
          </p:cNvSpPr>
          <p:nvPr>
            <p:ph type="title"/>
          </p:nvPr>
        </p:nvSpPr>
        <p:spPr>
          <a:xfrm>
            <a:off x="396815" y="365126"/>
            <a:ext cx="11602528" cy="663462"/>
          </a:xfrm>
        </p:spPr>
        <p:txBody>
          <a:bodyPr>
            <a:normAutofit/>
          </a:bodyPr>
          <a:lstStyle/>
          <a:p>
            <a:pPr algn="ctr"/>
            <a:r>
              <a:rPr lang="en-US" sz="3400" dirty="0"/>
              <a:t>Chemistry in the Arctic: Clouds, Halogens, and Aerosols (CHACHA)</a:t>
            </a:r>
          </a:p>
        </p:txBody>
      </p:sp>
      <p:sp>
        <p:nvSpPr>
          <p:cNvPr id="3" name="Content Placeholder 2">
            <a:extLst>
              <a:ext uri="{FF2B5EF4-FFF2-40B4-BE49-F238E27FC236}">
                <a16:creationId xmlns:a16="http://schemas.microsoft.com/office/drawing/2014/main" id="{E88296A4-2486-EDCA-B178-634E02F1532E}"/>
              </a:ext>
            </a:extLst>
          </p:cNvPr>
          <p:cNvSpPr>
            <a:spLocks noGrp="1"/>
          </p:cNvSpPr>
          <p:nvPr>
            <p:ph idx="1"/>
          </p:nvPr>
        </p:nvSpPr>
        <p:spPr>
          <a:xfrm>
            <a:off x="747149" y="1522244"/>
            <a:ext cx="5473328" cy="5167314"/>
          </a:xfrm>
        </p:spPr>
        <p:txBody>
          <a:bodyPr>
            <a:normAutofit lnSpcReduction="10000"/>
          </a:bodyPr>
          <a:lstStyle/>
          <a:p>
            <a:pPr marL="0" indent="0">
              <a:buNone/>
            </a:pPr>
            <a:r>
              <a:rPr lang="en-US" dirty="0">
                <a:latin typeface="+mj-lt"/>
              </a:rPr>
              <a:t>The Arctic is warming faster than elsewhere on Earth, and the New Arctic is expected to experience:</a:t>
            </a:r>
          </a:p>
          <a:p>
            <a:pPr lvl="1"/>
            <a:r>
              <a:rPr lang="en-US" dirty="0">
                <a:latin typeface="+mj-lt"/>
                <a:sym typeface="Wingdings" panose="05000000000000000000" pitchFamily="2" charset="2"/>
              </a:rPr>
              <a:t>Change in melt season, more open water, reduced multiyear ice</a:t>
            </a:r>
          </a:p>
          <a:p>
            <a:pPr lvl="1"/>
            <a:r>
              <a:rPr lang="en-US" dirty="0">
                <a:latin typeface="+mj-lt"/>
                <a:sym typeface="Wingdings" panose="05000000000000000000" pitchFamily="2" charset="2"/>
              </a:rPr>
              <a:t>Enhanced sea spray production </a:t>
            </a:r>
          </a:p>
          <a:p>
            <a:pPr lvl="1"/>
            <a:r>
              <a:rPr lang="en-US" dirty="0">
                <a:latin typeface="+mj-lt"/>
                <a:sym typeface="Wingdings" panose="05000000000000000000" pitchFamily="2" charset="2"/>
              </a:rPr>
              <a:t>Altered convection</a:t>
            </a:r>
          </a:p>
          <a:p>
            <a:pPr lvl="1"/>
            <a:r>
              <a:rPr lang="en-US" dirty="0">
                <a:latin typeface="+mj-lt"/>
                <a:sym typeface="Wingdings" panose="05000000000000000000" pitchFamily="2" charset="2"/>
              </a:rPr>
              <a:t>Altered clouds</a:t>
            </a:r>
          </a:p>
          <a:p>
            <a:pPr lvl="1"/>
            <a:endParaRPr lang="en-US" dirty="0">
              <a:latin typeface="+mj-lt"/>
              <a:sym typeface="Wingdings" panose="05000000000000000000" pitchFamily="2" charset="2"/>
            </a:endParaRPr>
          </a:p>
          <a:p>
            <a:pPr marL="0" indent="0">
              <a:buNone/>
            </a:pPr>
            <a:r>
              <a:rPr lang="en-US" dirty="0">
                <a:latin typeface="+mj-lt"/>
                <a:sym typeface="Wingdings" panose="05000000000000000000" pitchFamily="2" charset="2"/>
              </a:rPr>
              <a:t>At the same time, emissions from oil and gas extraction in the Arctic continue and may increase in the future</a:t>
            </a:r>
          </a:p>
        </p:txBody>
      </p:sp>
      <p:grpSp>
        <p:nvGrpSpPr>
          <p:cNvPr id="28" name="Group 27">
            <a:extLst>
              <a:ext uri="{FF2B5EF4-FFF2-40B4-BE49-F238E27FC236}">
                <a16:creationId xmlns:a16="http://schemas.microsoft.com/office/drawing/2014/main" id="{F5C166F7-A4B1-555A-E80C-49ABDDE371F0}"/>
              </a:ext>
            </a:extLst>
          </p:cNvPr>
          <p:cNvGrpSpPr/>
          <p:nvPr/>
        </p:nvGrpSpPr>
        <p:grpSpPr>
          <a:xfrm>
            <a:off x="6845641" y="1256586"/>
            <a:ext cx="5304242" cy="5384636"/>
            <a:chOff x="6845641" y="1256586"/>
            <a:chExt cx="5304242" cy="5384636"/>
          </a:xfrm>
        </p:grpSpPr>
        <p:grpSp>
          <p:nvGrpSpPr>
            <p:cNvPr id="11" name="Group 10">
              <a:extLst>
                <a:ext uri="{FF2B5EF4-FFF2-40B4-BE49-F238E27FC236}">
                  <a16:creationId xmlns:a16="http://schemas.microsoft.com/office/drawing/2014/main" id="{EA9BB271-2603-4098-417D-4551E7AE7A3B}"/>
                </a:ext>
              </a:extLst>
            </p:cNvPr>
            <p:cNvGrpSpPr/>
            <p:nvPr/>
          </p:nvGrpSpPr>
          <p:grpSpPr>
            <a:xfrm>
              <a:off x="7491972" y="4319337"/>
              <a:ext cx="4407259" cy="1966830"/>
              <a:chOff x="5970681" y="541867"/>
              <a:chExt cx="6221318" cy="5592871"/>
            </a:xfrm>
          </p:grpSpPr>
          <p:pic>
            <p:nvPicPr>
              <p:cNvPr id="8" name="Picture 7">
                <a:extLst>
                  <a:ext uri="{FF2B5EF4-FFF2-40B4-BE49-F238E27FC236}">
                    <a16:creationId xmlns:a16="http://schemas.microsoft.com/office/drawing/2014/main" id="{E9010474-6D7D-1574-0A7F-C6C2273390D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171" b="10671"/>
              <a:stretch/>
            </p:blipFill>
            <p:spPr>
              <a:xfrm>
                <a:off x="5970681" y="541867"/>
                <a:ext cx="6221318" cy="5592871"/>
              </a:xfrm>
              <a:prstGeom prst="rect">
                <a:avLst/>
              </a:prstGeom>
            </p:spPr>
          </p:pic>
          <p:pic>
            <p:nvPicPr>
              <p:cNvPr id="9" name="Picture 8">
                <a:extLst>
                  <a:ext uri="{FF2B5EF4-FFF2-40B4-BE49-F238E27FC236}">
                    <a16:creationId xmlns:a16="http://schemas.microsoft.com/office/drawing/2014/main" id="{22795857-32C2-7C69-F685-D68D5CC4BF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83764" y="2777659"/>
                <a:ext cx="2434020" cy="3003083"/>
              </a:xfrm>
              <a:prstGeom prst="rect">
                <a:avLst/>
              </a:prstGeom>
            </p:spPr>
          </p:pic>
        </p:grpSp>
        <p:grpSp>
          <p:nvGrpSpPr>
            <p:cNvPr id="17" name="Group 16">
              <a:extLst>
                <a:ext uri="{FF2B5EF4-FFF2-40B4-BE49-F238E27FC236}">
                  <a16:creationId xmlns:a16="http://schemas.microsoft.com/office/drawing/2014/main" id="{E00D630A-287C-D177-26A4-DADEE4A8152C}"/>
                </a:ext>
              </a:extLst>
            </p:cNvPr>
            <p:cNvGrpSpPr/>
            <p:nvPr/>
          </p:nvGrpSpPr>
          <p:grpSpPr>
            <a:xfrm>
              <a:off x="6845641" y="1256586"/>
              <a:ext cx="5304242" cy="2815323"/>
              <a:chOff x="6845641" y="1256586"/>
              <a:chExt cx="5304242" cy="2815323"/>
            </a:xfrm>
          </p:grpSpPr>
          <p:pic>
            <p:nvPicPr>
              <p:cNvPr id="13" name="Picture 12">
                <a:extLst>
                  <a:ext uri="{FF2B5EF4-FFF2-40B4-BE49-F238E27FC236}">
                    <a16:creationId xmlns:a16="http://schemas.microsoft.com/office/drawing/2014/main" id="{88566027-1549-4D79-A6AF-771409D14EB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101" b="2208"/>
              <a:stretch/>
            </p:blipFill>
            <p:spPr>
              <a:xfrm>
                <a:off x="7206916" y="1569864"/>
                <a:ext cx="4792427" cy="2132713"/>
              </a:xfrm>
              <a:prstGeom prst="rect">
                <a:avLst/>
              </a:prstGeom>
            </p:spPr>
          </p:pic>
          <p:sp>
            <p:nvSpPr>
              <p:cNvPr id="6" name="TextBox 5">
                <a:extLst>
                  <a:ext uri="{FF2B5EF4-FFF2-40B4-BE49-F238E27FC236}">
                    <a16:creationId xmlns:a16="http://schemas.microsoft.com/office/drawing/2014/main" id="{39C1A64D-B6A2-47FF-8CF1-9B45BAD4F4C8}"/>
                  </a:ext>
                </a:extLst>
              </p:cNvPr>
              <p:cNvSpPr txBox="1"/>
              <p:nvPr/>
            </p:nvSpPr>
            <p:spPr>
              <a:xfrm>
                <a:off x="7904888" y="1256586"/>
                <a:ext cx="3462679" cy="400110"/>
              </a:xfrm>
              <a:prstGeom prst="rect">
                <a:avLst/>
              </a:prstGeom>
              <a:noFill/>
            </p:spPr>
            <p:txBody>
              <a:bodyPr wrap="none" rtlCol="0">
                <a:spAutoFit/>
              </a:bodyPr>
              <a:lstStyle/>
              <a:p>
                <a:r>
                  <a:rPr lang="en-US" sz="2000" dirty="0"/>
                  <a:t>Arctic Sea Ice Volume Anomaly </a:t>
                </a:r>
              </a:p>
            </p:txBody>
          </p:sp>
          <p:pic>
            <p:nvPicPr>
              <p:cNvPr id="7" name="Picture 6">
                <a:extLst>
                  <a:ext uri="{FF2B5EF4-FFF2-40B4-BE49-F238E27FC236}">
                    <a16:creationId xmlns:a16="http://schemas.microsoft.com/office/drawing/2014/main" id="{46A3CD15-8337-A9AD-AE7E-4261450C7E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2267" t="6102" r="6564" b="78020"/>
              <a:stretch/>
            </p:blipFill>
            <p:spPr>
              <a:xfrm>
                <a:off x="10140288" y="1615052"/>
                <a:ext cx="1592238" cy="579671"/>
              </a:xfrm>
              <a:prstGeom prst="rect">
                <a:avLst/>
              </a:prstGeom>
            </p:spPr>
          </p:pic>
          <p:sp>
            <p:nvSpPr>
              <p:cNvPr id="12" name="TextBox 11">
                <a:extLst>
                  <a:ext uri="{FF2B5EF4-FFF2-40B4-BE49-F238E27FC236}">
                    <a16:creationId xmlns:a16="http://schemas.microsoft.com/office/drawing/2014/main" id="{79F504A9-B19E-6F91-8F39-85514D46101D}"/>
                  </a:ext>
                </a:extLst>
              </p:cNvPr>
              <p:cNvSpPr txBox="1"/>
              <p:nvPr/>
            </p:nvSpPr>
            <p:spPr>
              <a:xfrm rot="16200000">
                <a:off x="6071391" y="2260557"/>
                <a:ext cx="2194832" cy="646331"/>
              </a:xfrm>
              <a:prstGeom prst="rect">
                <a:avLst/>
              </a:prstGeom>
              <a:solidFill>
                <a:schemeClr val="bg1"/>
              </a:solidFill>
            </p:spPr>
            <p:txBody>
              <a:bodyPr wrap="none" rtlCol="0">
                <a:spAutoFit/>
              </a:bodyPr>
              <a:lstStyle/>
              <a:p>
                <a:r>
                  <a:rPr lang="en-US" dirty="0"/>
                  <a:t>Ice Volume Anomaly </a:t>
                </a:r>
              </a:p>
              <a:p>
                <a:r>
                  <a:rPr lang="en-US" dirty="0"/>
                  <a:t>relative to 1979-2021</a:t>
                </a:r>
              </a:p>
            </p:txBody>
          </p:sp>
          <p:sp>
            <p:nvSpPr>
              <p:cNvPr id="14" name="TextBox 13">
                <a:extLst>
                  <a:ext uri="{FF2B5EF4-FFF2-40B4-BE49-F238E27FC236}">
                    <a16:creationId xmlns:a16="http://schemas.microsoft.com/office/drawing/2014/main" id="{2E8E2CEA-79F1-5475-9551-84F19260FE9B}"/>
                  </a:ext>
                </a:extLst>
              </p:cNvPr>
              <p:cNvSpPr txBox="1"/>
              <p:nvPr/>
            </p:nvSpPr>
            <p:spPr>
              <a:xfrm>
                <a:off x="7301869" y="3702577"/>
                <a:ext cx="652743" cy="369332"/>
              </a:xfrm>
              <a:prstGeom prst="rect">
                <a:avLst/>
              </a:prstGeom>
              <a:solidFill>
                <a:schemeClr val="bg1"/>
              </a:solidFill>
            </p:spPr>
            <p:txBody>
              <a:bodyPr wrap="none" rtlCol="0">
                <a:spAutoFit/>
              </a:bodyPr>
              <a:lstStyle/>
              <a:p>
                <a:r>
                  <a:rPr lang="en-US" dirty="0"/>
                  <a:t>1980</a:t>
                </a:r>
              </a:p>
            </p:txBody>
          </p:sp>
          <p:sp>
            <p:nvSpPr>
              <p:cNvPr id="15" name="TextBox 14">
                <a:extLst>
                  <a:ext uri="{FF2B5EF4-FFF2-40B4-BE49-F238E27FC236}">
                    <a16:creationId xmlns:a16="http://schemas.microsoft.com/office/drawing/2014/main" id="{29777D10-328B-CBD2-FC1B-176D414B7FB6}"/>
                  </a:ext>
                </a:extLst>
              </p:cNvPr>
              <p:cNvSpPr txBox="1"/>
              <p:nvPr/>
            </p:nvSpPr>
            <p:spPr>
              <a:xfrm>
                <a:off x="9309857" y="3702577"/>
                <a:ext cx="652743" cy="369332"/>
              </a:xfrm>
              <a:prstGeom prst="rect">
                <a:avLst/>
              </a:prstGeom>
              <a:solidFill>
                <a:schemeClr val="bg1"/>
              </a:solidFill>
            </p:spPr>
            <p:txBody>
              <a:bodyPr wrap="none" rtlCol="0">
                <a:spAutoFit/>
              </a:bodyPr>
              <a:lstStyle/>
              <a:p>
                <a:r>
                  <a:rPr lang="en-US" dirty="0"/>
                  <a:t>2000</a:t>
                </a:r>
              </a:p>
            </p:txBody>
          </p:sp>
          <p:sp>
            <p:nvSpPr>
              <p:cNvPr id="16" name="TextBox 15">
                <a:extLst>
                  <a:ext uri="{FF2B5EF4-FFF2-40B4-BE49-F238E27FC236}">
                    <a16:creationId xmlns:a16="http://schemas.microsoft.com/office/drawing/2014/main" id="{F4D7603E-FD4E-0BA7-F67E-24797890106B}"/>
                  </a:ext>
                </a:extLst>
              </p:cNvPr>
              <p:cNvSpPr txBox="1"/>
              <p:nvPr/>
            </p:nvSpPr>
            <p:spPr>
              <a:xfrm>
                <a:off x="11497140" y="3702577"/>
                <a:ext cx="652743" cy="369332"/>
              </a:xfrm>
              <a:prstGeom prst="rect">
                <a:avLst/>
              </a:prstGeom>
              <a:solidFill>
                <a:schemeClr val="bg1"/>
              </a:solidFill>
            </p:spPr>
            <p:txBody>
              <a:bodyPr wrap="none" rtlCol="0">
                <a:spAutoFit/>
              </a:bodyPr>
              <a:lstStyle/>
              <a:p>
                <a:r>
                  <a:rPr lang="en-US" dirty="0"/>
                  <a:t>2022</a:t>
                </a:r>
              </a:p>
            </p:txBody>
          </p:sp>
        </p:grpSp>
        <p:sp>
          <p:nvSpPr>
            <p:cNvPr id="18" name="TextBox 17">
              <a:extLst>
                <a:ext uri="{FF2B5EF4-FFF2-40B4-BE49-F238E27FC236}">
                  <a16:creationId xmlns:a16="http://schemas.microsoft.com/office/drawing/2014/main" id="{B06A8F86-AF75-3D47-FF33-01A41EB272C1}"/>
                </a:ext>
              </a:extLst>
            </p:cNvPr>
            <p:cNvSpPr txBox="1"/>
            <p:nvPr/>
          </p:nvSpPr>
          <p:spPr>
            <a:xfrm>
              <a:off x="9201447" y="4443873"/>
              <a:ext cx="2295693" cy="400110"/>
            </a:xfrm>
            <a:prstGeom prst="rect">
              <a:avLst/>
            </a:prstGeom>
            <a:noFill/>
          </p:spPr>
          <p:txBody>
            <a:bodyPr wrap="none" rtlCol="0">
              <a:spAutoFit/>
            </a:bodyPr>
            <a:lstStyle/>
            <a:p>
              <a:r>
                <a:rPr lang="en-US" sz="2000" dirty="0"/>
                <a:t>Arctic Sea Ice Extent</a:t>
              </a:r>
            </a:p>
          </p:txBody>
        </p:sp>
        <p:sp>
          <p:nvSpPr>
            <p:cNvPr id="19" name="TextBox 18">
              <a:extLst>
                <a:ext uri="{FF2B5EF4-FFF2-40B4-BE49-F238E27FC236}">
                  <a16:creationId xmlns:a16="http://schemas.microsoft.com/office/drawing/2014/main" id="{EAFE8413-E27E-BF09-306A-3A13351E8065}"/>
                </a:ext>
              </a:extLst>
            </p:cNvPr>
            <p:cNvSpPr txBox="1"/>
            <p:nvPr/>
          </p:nvSpPr>
          <p:spPr>
            <a:xfrm rot="16200000">
              <a:off x="5751503" y="4968369"/>
              <a:ext cx="2570832" cy="369332"/>
            </a:xfrm>
            <a:prstGeom prst="rect">
              <a:avLst/>
            </a:prstGeom>
            <a:solidFill>
              <a:schemeClr val="bg1"/>
            </a:solidFill>
          </p:spPr>
          <p:txBody>
            <a:bodyPr wrap="none" rtlCol="0">
              <a:spAutoFit/>
            </a:bodyPr>
            <a:lstStyle/>
            <a:p>
              <a:r>
                <a:rPr lang="en-US" dirty="0"/>
                <a:t>Extent (Millions of sq km)</a:t>
              </a:r>
            </a:p>
          </p:txBody>
        </p:sp>
        <p:sp>
          <p:nvSpPr>
            <p:cNvPr id="20" name="TextBox 19">
              <a:extLst>
                <a:ext uri="{FF2B5EF4-FFF2-40B4-BE49-F238E27FC236}">
                  <a16:creationId xmlns:a16="http://schemas.microsoft.com/office/drawing/2014/main" id="{EE18F5BC-56AE-66F8-084A-AD0F2412A07D}"/>
                </a:ext>
              </a:extLst>
            </p:cNvPr>
            <p:cNvSpPr txBox="1"/>
            <p:nvPr/>
          </p:nvSpPr>
          <p:spPr>
            <a:xfrm>
              <a:off x="7265168" y="6271890"/>
              <a:ext cx="490840" cy="369332"/>
            </a:xfrm>
            <a:prstGeom prst="rect">
              <a:avLst/>
            </a:prstGeom>
            <a:solidFill>
              <a:schemeClr val="bg1"/>
            </a:solidFill>
          </p:spPr>
          <p:txBody>
            <a:bodyPr wrap="none" rtlCol="0">
              <a:spAutoFit/>
            </a:bodyPr>
            <a:lstStyle/>
            <a:p>
              <a:r>
                <a:rPr lang="en-US" dirty="0"/>
                <a:t>Jan</a:t>
              </a:r>
            </a:p>
          </p:txBody>
        </p:sp>
        <p:sp>
          <p:nvSpPr>
            <p:cNvPr id="21" name="TextBox 20">
              <a:extLst>
                <a:ext uri="{FF2B5EF4-FFF2-40B4-BE49-F238E27FC236}">
                  <a16:creationId xmlns:a16="http://schemas.microsoft.com/office/drawing/2014/main" id="{7CC958BB-4CEB-776E-1309-1A4531129355}"/>
                </a:ext>
              </a:extLst>
            </p:cNvPr>
            <p:cNvSpPr txBox="1"/>
            <p:nvPr/>
          </p:nvSpPr>
          <p:spPr>
            <a:xfrm>
              <a:off x="9399990" y="6271890"/>
              <a:ext cx="537327" cy="369332"/>
            </a:xfrm>
            <a:prstGeom prst="rect">
              <a:avLst/>
            </a:prstGeom>
            <a:solidFill>
              <a:schemeClr val="bg1"/>
            </a:solidFill>
          </p:spPr>
          <p:txBody>
            <a:bodyPr wrap="none" rtlCol="0">
              <a:spAutoFit/>
            </a:bodyPr>
            <a:lstStyle/>
            <a:p>
              <a:r>
                <a:rPr lang="en-US" dirty="0"/>
                <a:t>July</a:t>
              </a:r>
            </a:p>
          </p:txBody>
        </p:sp>
        <p:sp>
          <p:nvSpPr>
            <p:cNvPr id="22" name="TextBox 21">
              <a:extLst>
                <a:ext uri="{FF2B5EF4-FFF2-40B4-BE49-F238E27FC236}">
                  <a16:creationId xmlns:a16="http://schemas.microsoft.com/office/drawing/2014/main" id="{388A767C-9447-DA34-2055-6914F4A4AEC2}"/>
                </a:ext>
              </a:extLst>
            </p:cNvPr>
            <p:cNvSpPr txBox="1"/>
            <p:nvPr/>
          </p:nvSpPr>
          <p:spPr>
            <a:xfrm>
              <a:off x="11393330" y="6271890"/>
              <a:ext cx="540533" cy="369332"/>
            </a:xfrm>
            <a:prstGeom prst="rect">
              <a:avLst/>
            </a:prstGeom>
            <a:solidFill>
              <a:schemeClr val="bg1"/>
            </a:solidFill>
          </p:spPr>
          <p:txBody>
            <a:bodyPr wrap="none" rtlCol="0">
              <a:spAutoFit/>
            </a:bodyPr>
            <a:lstStyle/>
            <a:p>
              <a:r>
                <a:rPr lang="en-US" dirty="0"/>
                <a:t>Dec</a:t>
              </a:r>
            </a:p>
          </p:txBody>
        </p:sp>
        <p:sp>
          <p:nvSpPr>
            <p:cNvPr id="23" name="TextBox 22">
              <a:extLst>
                <a:ext uri="{FF2B5EF4-FFF2-40B4-BE49-F238E27FC236}">
                  <a16:creationId xmlns:a16="http://schemas.microsoft.com/office/drawing/2014/main" id="{A5F6F282-CDCD-DE2F-F85A-74BACDA0B97C}"/>
                </a:ext>
              </a:extLst>
            </p:cNvPr>
            <p:cNvSpPr txBox="1"/>
            <p:nvPr/>
          </p:nvSpPr>
          <p:spPr>
            <a:xfrm>
              <a:off x="10452858" y="6271890"/>
              <a:ext cx="511679" cy="369332"/>
            </a:xfrm>
            <a:prstGeom prst="rect">
              <a:avLst/>
            </a:prstGeom>
            <a:solidFill>
              <a:schemeClr val="bg1"/>
            </a:solidFill>
          </p:spPr>
          <p:txBody>
            <a:bodyPr wrap="none" rtlCol="0">
              <a:spAutoFit/>
            </a:bodyPr>
            <a:lstStyle/>
            <a:p>
              <a:r>
                <a:rPr lang="en-US" dirty="0"/>
                <a:t>Oct</a:t>
              </a:r>
            </a:p>
          </p:txBody>
        </p:sp>
        <p:sp>
          <p:nvSpPr>
            <p:cNvPr id="24" name="TextBox 23">
              <a:extLst>
                <a:ext uri="{FF2B5EF4-FFF2-40B4-BE49-F238E27FC236}">
                  <a16:creationId xmlns:a16="http://schemas.microsoft.com/office/drawing/2014/main" id="{0ACFEAD4-1CBA-FC44-A299-622069B6829D}"/>
                </a:ext>
              </a:extLst>
            </p:cNvPr>
            <p:cNvSpPr txBox="1"/>
            <p:nvPr/>
          </p:nvSpPr>
          <p:spPr>
            <a:xfrm>
              <a:off x="8332768" y="6271890"/>
              <a:ext cx="519694" cy="369332"/>
            </a:xfrm>
            <a:prstGeom prst="rect">
              <a:avLst/>
            </a:prstGeom>
            <a:solidFill>
              <a:schemeClr val="bg1"/>
            </a:solidFill>
          </p:spPr>
          <p:txBody>
            <a:bodyPr wrap="none" rtlCol="0">
              <a:spAutoFit/>
            </a:bodyPr>
            <a:lstStyle/>
            <a:p>
              <a:r>
                <a:rPr lang="en-US" dirty="0"/>
                <a:t>Apr</a:t>
              </a:r>
            </a:p>
          </p:txBody>
        </p:sp>
        <p:sp>
          <p:nvSpPr>
            <p:cNvPr id="25" name="TextBox 24">
              <a:extLst>
                <a:ext uri="{FF2B5EF4-FFF2-40B4-BE49-F238E27FC236}">
                  <a16:creationId xmlns:a16="http://schemas.microsoft.com/office/drawing/2014/main" id="{F7386C5E-A145-3614-6639-46CC1E4D3F52}"/>
                </a:ext>
              </a:extLst>
            </p:cNvPr>
            <p:cNvSpPr txBox="1"/>
            <p:nvPr/>
          </p:nvSpPr>
          <p:spPr>
            <a:xfrm>
              <a:off x="7198963" y="6007171"/>
              <a:ext cx="301686" cy="369332"/>
            </a:xfrm>
            <a:prstGeom prst="rect">
              <a:avLst/>
            </a:prstGeom>
            <a:solidFill>
              <a:schemeClr val="bg1"/>
            </a:solidFill>
          </p:spPr>
          <p:txBody>
            <a:bodyPr wrap="none" rtlCol="0">
              <a:spAutoFit/>
            </a:bodyPr>
            <a:lstStyle/>
            <a:p>
              <a:r>
                <a:rPr lang="en-US" dirty="0"/>
                <a:t>0</a:t>
              </a:r>
            </a:p>
          </p:txBody>
        </p:sp>
        <p:sp>
          <p:nvSpPr>
            <p:cNvPr id="26" name="TextBox 25">
              <a:extLst>
                <a:ext uri="{FF2B5EF4-FFF2-40B4-BE49-F238E27FC236}">
                  <a16:creationId xmlns:a16="http://schemas.microsoft.com/office/drawing/2014/main" id="{F24A0FD0-BCC6-EB6E-18AA-34833DE59BBA}"/>
                </a:ext>
              </a:extLst>
            </p:cNvPr>
            <p:cNvSpPr txBox="1"/>
            <p:nvPr/>
          </p:nvSpPr>
          <p:spPr>
            <a:xfrm>
              <a:off x="7192024" y="4185954"/>
              <a:ext cx="301686" cy="369332"/>
            </a:xfrm>
            <a:prstGeom prst="rect">
              <a:avLst/>
            </a:prstGeom>
            <a:solidFill>
              <a:schemeClr val="bg1"/>
            </a:solidFill>
          </p:spPr>
          <p:txBody>
            <a:bodyPr wrap="none" rtlCol="0">
              <a:spAutoFit/>
            </a:bodyPr>
            <a:lstStyle/>
            <a:p>
              <a:r>
                <a:rPr lang="en-US" dirty="0"/>
                <a:t>2</a:t>
              </a:r>
            </a:p>
          </p:txBody>
        </p:sp>
        <p:sp>
          <p:nvSpPr>
            <p:cNvPr id="27" name="TextBox 26">
              <a:extLst>
                <a:ext uri="{FF2B5EF4-FFF2-40B4-BE49-F238E27FC236}">
                  <a16:creationId xmlns:a16="http://schemas.microsoft.com/office/drawing/2014/main" id="{9290AC31-D37F-67BC-2D09-04E06AA6BCEB}"/>
                </a:ext>
              </a:extLst>
            </p:cNvPr>
            <p:cNvSpPr txBox="1"/>
            <p:nvPr/>
          </p:nvSpPr>
          <p:spPr>
            <a:xfrm>
              <a:off x="7192024" y="5096562"/>
              <a:ext cx="301686" cy="369332"/>
            </a:xfrm>
            <a:prstGeom prst="rect">
              <a:avLst/>
            </a:prstGeom>
            <a:solidFill>
              <a:schemeClr val="bg1"/>
            </a:solidFill>
          </p:spPr>
          <p:txBody>
            <a:bodyPr wrap="none" rtlCol="0">
              <a:spAutoFit/>
            </a:bodyPr>
            <a:lstStyle/>
            <a:p>
              <a:r>
                <a:rPr lang="en-US" dirty="0"/>
                <a:t>1</a:t>
              </a:r>
            </a:p>
          </p:txBody>
        </p:sp>
      </p:grpSp>
      <p:sp>
        <p:nvSpPr>
          <p:cNvPr id="4" name="TextBox 3">
            <a:extLst>
              <a:ext uri="{FF2B5EF4-FFF2-40B4-BE49-F238E27FC236}">
                <a16:creationId xmlns:a16="http://schemas.microsoft.com/office/drawing/2014/main" id="{2912529D-0A03-DD92-F124-8B5477DC2924}"/>
              </a:ext>
            </a:extLst>
          </p:cNvPr>
          <p:cNvSpPr txBox="1"/>
          <p:nvPr/>
        </p:nvSpPr>
        <p:spPr>
          <a:xfrm>
            <a:off x="1442205" y="2334178"/>
            <a:ext cx="9511748" cy="3970318"/>
          </a:xfrm>
          <a:prstGeom prst="rect">
            <a:avLst/>
          </a:prstGeom>
          <a:solidFill>
            <a:schemeClr val="bg1"/>
          </a:solidFill>
          <a:ln w="79375" cmpd="tri">
            <a:solidFill>
              <a:srgbClr val="FF0000"/>
            </a:solidFill>
          </a:ln>
        </p:spPr>
        <p:txBody>
          <a:bodyPr wrap="square">
            <a:spAutoFit/>
          </a:bodyPr>
          <a:lstStyle/>
          <a:p>
            <a:pPr marL="0" indent="0">
              <a:buNone/>
            </a:pPr>
            <a:r>
              <a:rPr lang="en-US" sz="3600" dirty="0">
                <a:latin typeface="+mj-lt"/>
                <a:sym typeface="Wingdings" panose="05000000000000000000" pitchFamily="2" charset="2"/>
              </a:rPr>
              <a:t>CHACHA is designed to probe interactions between aerosol, clouds and halogens in the Arctic boundary layer, to better predict the atmospheric chemistry of the </a:t>
            </a:r>
            <a:r>
              <a:rPr lang="en-US" sz="3600" u="sng" dirty="0">
                <a:latin typeface="+mj-lt"/>
                <a:sym typeface="Wingdings" panose="05000000000000000000" pitchFamily="2" charset="2"/>
              </a:rPr>
              <a:t>New Arctic</a:t>
            </a:r>
            <a:r>
              <a:rPr lang="en-US" sz="3600" dirty="0">
                <a:latin typeface="+mj-lt"/>
                <a:sym typeface="Wingdings" panose="05000000000000000000" pitchFamily="2" charset="2"/>
              </a:rPr>
              <a:t>.</a:t>
            </a:r>
          </a:p>
          <a:p>
            <a:pPr marL="914400" lvl="1" indent="-457200">
              <a:buFont typeface="Arial" panose="020B0604020202020204" pitchFamily="34" charset="0"/>
              <a:buChar char="•"/>
            </a:pPr>
            <a:r>
              <a:rPr lang="en-US" sz="3600" dirty="0">
                <a:latin typeface="+mj-lt"/>
                <a:sym typeface="Wingdings" panose="05000000000000000000" pitchFamily="2" charset="2"/>
              </a:rPr>
              <a:t>Unique mix of natural and anthropogenic emissions provides test bed for evaluating broader understanding of halogen chemistry</a:t>
            </a:r>
          </a:p>
        </p:txBody>
      </p:sp>
    </p:spTree>
    <p:extLst>
      <p:ext uri="{BB962C8B-B14F-4D97-AF65-F5344CB8AC3E}">
        <p14:creationId xmlns:p14="http://schemas.microsoft.com/office/powerpoint/2010/main" val="316989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62EB9-6E78-ACA9-16DA-3275E72E27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0" y="0"/>
            <a:ext cx="12191999" cy="6858000"/>
          </a:xfrm>
          <a:prstGeom prst="rect">
            <a:avLst/>
          </a:prstGeom>
        </p:spPr>
      </p:pic>
      <p:sp>
        <p:nvSpPr>
          <p:cNvPr id="2" name="Title 1">
            <a:extLst>
              <a:ext uri="{FF2B5EF4-FFF2-40B4-BE49-F238E27FC236}">
                <a16:creationId xmlns:a16="http://schemas.microsoft.com/office/drawing/2014/main" id="{97763A23-7434-0BB9-FE4F-C83DD2BDCAF8}"/>
              </a:ext>
            </a:extLst>
          </p:cNvPr>
          <p:cNvSpPr>
            <a:spLocks noGrp="1"/>
          </p:cNvSpPr>
          <p:nvPr>
            <p:ph type="title"/>
          </p:nvPr>
        </p:nvSpPr>
        <p:spPr>
          <a:xfrm>
            <a:off x="838200" y="365125"/>
            <a:ext cx="10515600" cy="920211"/>
          </a:xfrm>
        </p:spPr>
        <p:txBody>
          <a:bodyPr>
            <a:normAutofit fontScale="90000"/>
          </a:bodyPr>
          <a:lstStyle/>
          <a:p>
            <a:r>
              <a:rPr lang="en-US" dirty="0"/>
              <a:t>Mixed-phase boundary layer cloud microphysics</a:t>
            </a:r>
          </a:p>
        </p:txBody>
      </p:sp>
      <p:sp>
        <p:nvSpPr>
          <p:cNvPr id="3" name="Content Placeholder 2">
            <a:extLst>
              <a:ext uri="{FF2B5EF4-FFF2-40B4-BE49-F238E27FC236}">
                <a16:creationId xmlns:a16="http://schemas.microsoft.com/office/drawing/2014/main" id="{8DEB002E-C8EA-2E88-52FF-4164EC081CD2}"/>
              </a:ext>
            </a:extLst>
          </p:cNvPr>
          <p:cNvSpPr>
            <a:spLocks noGrp="1"/>
          </p:cNvSpPr>
          <p:nvPr>
            <p:ph idx="1"/>
          </p:nvPr>
        </p:nvSpPr>
        <p:spPr>
          <a:xfrm>
            <a:off x="604429" y="1285336"/>
            <a:ext cx="7519393" cy="4991640"/>
          </a:xfrm>
          <a:solidFill>
            <a:schemeClr val="bg1">
              <a:alpha val="62000"/>
            </a:schemeClr>
          </a:solidFill>
        </p:spPr>
        <p:txBody>
          <a:bodyPr>
            <a:normAutofit fontScale="92500" lnSpcReduction="20000"/>
          </a:bodyPr>
          <a:lstStyle/>
          <a:p>
            <a:pPr marL="0" indent="0">
              <a:buNone/>
            </a:pPr>
            <a:r>
              <a:rPr lang="en-US" sz="3200" dirty="0">
                <a:latin typeface="+mj-lt"/>
              </a:rPr>
              <a:t>Very few in-situ microphysics measurements of boundary layer clouds specifically associated with Arctic leads (cracks in the sea ice) </a:t>
            </a:r>
          </a:p>
          <a:p>
            <a:pPr marL="457200" lvl="1"/>
            <a:r>
              <a:rPr lang="en-US" sz="2800" dirty="0">
                <a:latin typeface="+mj-lt"/>
              </a:rPr>
              <a:t>CHACHA = most comprehensive dataset since 1998 FIRE.ACE [</a:t>
            </a:r>
            <a:r>
              <a:rPr lang="en-US" sz="2800" dirty="0" err="1">
                <a:latin typeface="+mj-lt"/>
              </a:rPr>
              <a:t>Gultepe</a:t>
            </a:r>
            <a:r>
              <a:rPr lang="en-US" sz="2800" dirty="0">
                <a:latin typeface="+mj-lt"/>
              </a:rPr>
              <a:t> et al., 2001]. Cloud microphysics instruments have improved substantially since then.</a:t>
            </a:r>
          </a:p>
          <a:p>
            <a:pPr lvl="1"/>
            <a:endParaRPr lang="en-US" sz="2800" dirty="0">
              <a:latin typeface="+mj-lt"/>
            </a:endParaRPr>
          </a:p>
          <a:p>
            <a:pPr marL="0" indent="0">
              <a:buNone/>
            </a:pPr>
            <a:r>
              <a:rPr lang="en-US" sz="3200" dirty="0">
                <a:latin typeface="+mj-lt"/>
              </a:rPr>
              <a:t>CHACHA provided the first opportunity to probe the chemical composition of Arctic lead clouds</a:t>
            </a:r>
          </a:p>
          <a:p>
            <a:pPr marL="457200" lvl="1"/>
            <a:r>
              <a:rPr lang="en-US" sz="2800" dirty="0">
                <a:latin typeface="+mj-lt"/>
              </a:rPr>
              <a:t>Cloud droplets sampled with a CVI inlet to probe heterogeneous halogen chemical processing.</a:t>
            </a:r>
          </a:p>
          <a:p>
            <a:pPr marL="457200" lvl="1"/>
            <a:r>
              <a:rPr lang="en-US" sz="2800" dirty="0">
                <a:latin typeface="+mj-lt"/>
              </a:rPr>
              <a:t>While 2008 ISDAC project used single particle mass spec behind a CVI, lead clouds were not specifically targeted or identified</a:t>
            </a:r>
          </a:p>
          <a:p>
            <a:endParaRPr lang="en-US" sz="3200" dirty="0">
              <a:latin typeface="+mj-lt"/>
            </a:endParaRPr>
          </a:p>
        </p:txBody>
      </p:sp>
      <p:sp>
        <p:nvSpPr>
          <p:cNvPr id="4" name="TextBox 3">
            <a:extLst>
              <a:ext uri="{FF2B5EF4-FFF2-40B4-BE49-F238E27FC236}">
                <a16:creationId xmlns:a16="http://schemas.microsoft.com/office/drawing/2014/main" id="{9549F885-FA3A-0BD6-8CE2-BFBB80E39249}"/>
              </a:ext>
            </a:extLst>
          </p:cNvPr>
          <p:cNvSpPr txBox="1"/>
          <p:nvPr/>
        </p:nvSpPr>
        <p:spPr>
          <a:xfrm>
            <a:off x="9153525" y="1409161"/>
            <a:ext cx="2962274" cy="1938992"/>
          </a:xfrm>
          <a:prstGeom prst="rect">
            <a:avLst/>
          </a:prstGeom>
          <a:noFill/>
        </p:spPr>
        <p:txBody>
          <a:bodyPr wrap="square" rtlCol="0">
            <a:spAutoFit/>
          </a:bodyPr>
          <a:lstStyle/>
          <a:p>
            <a:pPr algn="r"/>
            <a:r>
              <a:rPr lang="en-US" sz="2400" dirty="0"/>
              <a:t>Terra, MODIS 7-2-1, accentuates contrast between sea ice and clouds (image from Feb 27, 2022)</a:t>
            </a:r>
          </a:p>
        </p:txBody>
      </p:sp>
    </p:spTree>
    <p:extLst>
      <p:ext uri="{BB962C8B-B14F-4D97-AF65-F5344CB8AC3E}">
        <p14:creationId xmlns:p14="http://schemas.microsoft.com/office/powerpoint/2010/main" val="1894653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67F96-FE62-728A-FD8B-6411CED6421D}"/>
              </a:ext>
            </a:extLst>
          </p:cNvPr>
          <p:cNvPicPr>
            <a:picLocks noChangeAspect="1"/>
          </p:cNvPicPr>
          <p:nvPr/>
        </p:nvPicPr>
        <p:blipFill>
          <a:blip r:embed="rId2"/>
          <a:stretch>
            <a:fillRect/>
          </a:stretch>
        </p:blipFill>
        <p:spPr>
          <a:xfrm>
            <a:off x="0" y="1027906"/>
            <a:ext cx="12192000" cy="5748896"/>
          </a:xfrm>
          <a:prstGeom prst="rect">
            <a:avLst/>
          </a:prstGeom>
          <a:ln w="50800">
            <a:solidFill>
              <a:schemeClr val="tx1"/>
            </a:solidFill>
          </a:ln>
        </p:spPr>
      </p:pic>
      <p:sp>
        <p:nvSpPr>
          <p:cNvPr id="2" name="TextBox 1">
            <a:extLst>
              <a:ext uri="{FF2B5EF4-FFF2-40B4-BE49-F238E27FC236}">
                <a16:creationId xmlns:a16="http://schemas.microsoft.com/office/drawing/2014/main" id="{6A9CF4E4-CB5E-5CFA-C2C4-02EF30CE94DC}"/>
              </a:ext>
            </a:extLst>
          </p:cNvPr>
          <p:cNvSpPr txBox="1"/>
          <p:nvPr/>
        </p:nvSpPr>
        <p:spPr>
          <a:xfrm>
            <a:off x="5970160" y="2321503"/>
            <a:ext cx="1386855" cy="369332"/>
          </a:xfrm>
          <a:prstGeom prst="rect">
            <a:avLst/>
          </a:prstGeom>
          <a:noFill/>
        </p:spPr>
        <p:txBody>
          <a:bodyPr wrap="none" rtlCol="0">
            <a:spAutoFit/>
          </a:bodyPr>
          <a:lstStyle/>
          <a:p>
            <a:r>
              <a:rPr lang="en-US" i="1" dirty="0">
                <a:solidFill>
                  <a:schemeClr val="accent1">
                    <a:lumMod val="75000"/>
                  </a:schemeClr>
                </a:solidFill>
              </a:rPr>
              <a:t>Beaufort Sea</a:t>
            </a:r>
          </a:p>
        </p:txBody>
      </p:sp>
      <p:sp>
        <p:nvSpPr>
          <p:cNvPr id="3" name="TextBox 2">
            <a:extLst>
              <a:ext uri="{FF2B5EF4-FFF2-40B4-BE49-F238E27FC236}">
                <a16:creationId xmlns:a16="http://schemas.microsoft.com/office/drawing/2014/main" id="{F54C99EA-7409-F032-DE26-0CFA57489A79}"/>
              </a:ext>
            </a:extLst>
          </p:cNvPr>
          <p:cNvSpPr txBox="1"/>
          <p:nvPr/>
        </p:nvSpPr>
        <p:spPr>
          <a:xfrm>
            <a:off x="1281611" y="3059668"/>
            <a:ext cx="906915" cy="369332"/>
          </a:xfrm>
          <a:prstGeom prst="rect">
            <a:avLst/>
          </a:prstGeom>
          <a:noFill/>
        </p:spPr>
        <p:txBody>
          <a:bodyPr wrap="none" rtlCol="0">
            <a:spAutoFit/>
          </a:bodyPr>
          <a:lstStyle/>
          <a:p>
            <a:r>
              <a:rPr lang="en-US" i="1" dirty="0">
                <a:solidFill>
                  <a:schemeClr val="accent1">
                    <a:lumMod val="75000"/>
                  </a:schemeClr>
                </a:solidFill>
              </a:rPr>
              <a:t>Chukchi</a:t>
            </a:r>
          </a:p>
        </p:txBody>
      </p:sp>
      <p:sp>
        <p:nvSpPr>
          <p:cNvPr id="7" name="TextBox 6">
            <a:extLst>
              <a:ext uri="{FF2B5EF4-FFF2-40B4-BE49-F238E27FC236}">
                <a16:creationId xmlns:a16="http://schemas.microsoft.com/office/drawing/2014/main" id="{095F9253-FF79-65AC-634A-92A5B24F4203}"/>
              </a:ext>
            </a:extLst>
          </p:cNvPr>
          <p:cNvSpPr txBox="1"/>
          <p:nvPr/>
        </p:nvSpPr>
        <p:spPr>
          <a:xfrm>
            <a:off x="2154077" y="5116663"/>
            <a:ext cx="4117545" cy="923330"/>
          </a:xfrm>
          <a:prstGeom prst="rect">
            <a:avLst/>
          </a:prstGeom>
          <a:noFill/>
        </p:spPr>
        <p:txBody>
          <a:bodyPr wrap="square" rtlCol="0">
            <a:spAutoFit/>
          </a:bodyPr>
          <a:lstStyle/>
          <a:p>
            <a:pPr>
              <a:buClr>
                <a:schemeClr val="bg1"/>
              </a:buClr>
            </a:pPr>
            <a:r>
              <a:rPr lang="en-US" dirty="0">
                <a:solidFill>
                  <a:srgbClr val="002060"/>
                </a:solidFill>
              </a:rPr>
              <a:t>61 Total Flights</a:t>
            </a:r>
          </a:p>
          <a:p>
            <a:pPr>
              <a:buClr>
                <a:schemeClr val="bg1"/>
              </a:buClr>
            </a:pPr>
            <a:r>
              <a:rPr lang="en-US" dirty="0">
                <a:solidFill>
                  <a:srgbClr val="002060"/>
                </a:solidFill>
              </a:rPr>
              <a:t>27 ALAR Flights</a:t>
            </a:r>
          </a:p>
          <a:p>
            <a:pPr>
              <a:buClr>
                <a:schemeClr val="bg1"/>
              </a:buClr>
            </a:pPr>
            <a:r>
              <a:rPr lang="en-US" dirty="0">
                <a:solidFill>
                  <a:srgbClr val="002060"/>
                </a:solidFill>
              </a:rPr>
              <a:t>34 King Air Flights</a:t>
            </a:r>
          </a:p>
        </p:txBody>
      </p:sp>
    </p:spTree>
    <p:extLst>
      <p:ext uri="{BB962C8B-B14F-4D97-AF65-F5344CB8AC3E}">
        <p14:creationId xmlns:p14="http://schemas.microsoft.com/office/powerpoint/2010/main" val="2599686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8EE6F5-1B49-5ADD-CF55-A38C27C7CDB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220636" y="1918423"/>
            <a:ext cx="6844364" cy="4442606"/>
          </a:xfrm>
          <a:prstGeom prst="rect">
            <a:avLst/>
          </a:prstGeom>
        </p:spPr>
      </p:pic>
      <p:sp>
        <p:nvSpPr>
          <p:cNvPr id="3" name="Title 2">
            <a:extLst>
              <a:ext uri="{FF2B5EF4-FFF2-40B4-BE49-F238E27FC236}">
                <a16:creationId xmlns:a16="http://schemas.microsoft.com/office/drawing/2014/main" id="{BAA08188-5301-7739-11CF-2A752988664E}"/>
              </a:ext>
            </a:extLst>
          </p:cNvPr>
          <p:cNvSpPr>
            <a:spLocks noGrp="1"/>
          </p:cNvSpPr>
          <p:nvPr>
            <p:ph type="title"/>
          </p:nvPr>
        </p:nvSpPr>
        <p:spPr>
          <a:xfrm>
            <a:off x="838200" y="365125"/>
            <a:ext cx="10889974" cy="823309"/>
          </a:xfrm>
        </p:spPr>
        <p:txBody>
          <a:bodyPr/>
          <a:lstStyle/>
          <a:p>
            <a:r>
              <a:rPr lang="en-US" dirty="0"/>
              <a:t>Prudhoe Bay Flights (</a:t>
            </a:r>
            <a:r>
              <a:rPr lang="en-US" dirty="0" err="1"/>
              <a:t>UWyo</a:t>
            </a:r>
            <a:r>
              <a:rPr lang="en-US" dirty="0"/>
              <a:t> King Air and ALAR)</a:t>
            </a:r>
          </a:p>
        </p:txBody>
      </p:sp>
      <p:grpSp>
        <p:nvGrpSpPr>
          <p:cNvPr id="5" name="Group 4">
            <a:extLst>
              <a:ext uri="{FF2B5EF4-FFF2-40B4-BE49-F238E27FC236}">
                <a16:creationId xmlns:a16="http://schemas.microsoft.com/office/drawing/2014/main" id="{6D844F93-35CB-F781-8011-DA041D4B76AA}"/>
              </a:ext>
            </a:extLst>
          </p:cNvPr>
          <p:cNvGrpSpPr/>
          <p:nvPr/>
        </p:nvGrpSpPr>
        <p:grpSpPr>
          <a:xfrm>
            <a:off x="225713" y="1300194"/>
            <a:ext cx="4519814" cy="2786791"/>
            <a:chOff x="378228" y="491924"/>
            <a:chExt cx="4054624" cy="2499968"/>
          </a:xfrm>
        </p:grpSpPr>
        <p:pic>
          <p:nvPicPr>
            <p:cNvPr id="6" name="Picture 5">
              <a:extLst>
                <a:ext uri="{FF2B5EF4-FFF2-40B4-BE49-F238E27FC236}">
                  <a16:creationId xmlns:a16="http://schemas.microsoft.com/office/drawing/2014/main" id="{6B605E04-057F-AC92-A813-A44B409AB8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8228" y="491924"/>
              <a:ext cx="4054624" cy="2499968"/>
            </a:xfrm>
            <a:prstGeom prst="rect">
              <a:avLst/>
            </a:prstGeom>
          </p:spPr>
        </p:pic>
        <p:pic>
          <p:nvPicPr>
            <p:cNvPr id="7" name="Picture 6">
              <a:extLst>
                <a:ext uri="{FF2B5EF4-FFF2-40B4-BE49-F238E27FC236}">
                  <a16:creationId xmlns:a16="http://schemas.microsoft.com/office/drawing/2014/main" id="{92A35C0E-6F89-17CC-A761-B849A52C9E1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885607" y="855013"/>
              <a:ext cx="1337356" cy="261754"/>
            </a:xfrm>
            <a:prstGeom prst="rect">
              <a:avLst/>
            </a:prstGeom>
            <a:ln>
              <a:solidFill>
                <a:schemeClr val="tx1"/>
              </a:solidFill>
            </a:ln>
          </p:spPr>
        </p:pic>
      </p:grpSp>
      <p:sp>
        <p:nvSpPr>
          <p:cNvPr id="8" name="Rectangle 7">
            <a:extLst>
              <a:ext uri="{FF2B5EF4-FFF2-40B4-BE49-F238E27FC236}">
                <a16:creationId xmlns:a16="http://schemas.microsoft.com/office/drawing/2014/main" id="{4F63C0F9-17DD-BEA7-5367-1B4DA7307081}"/>
              </a:ext>
            </a:extLst>
          </p:cNvPr>
          <p:cNvSpPr/>
          <p:nvPr/>
        </p:nvSpPr>
        <p:spPr>
          <a:xfrm>
            <a:off x="3759200" y="2550160"/>
            <a:ext cx="766278" cy="6499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71D95B2-E6C5-BD9A-B982-A9CD2E6B29AD}"/>
              </a:ext>
            </a:extLst>
          </p:cNvPr>
          <p:cNvCxnSpPr>
            <a:cxnSpLocks/>
          </p:cNvCxnSpPr>
          <p:nvPr/>
        </p:nvCxnSpPr>
        <p:spPr>
          <a:xfrm flipV="1">
            <a:off x="4525478" y="1969223"/>
            <a:ext cx="1570522" cy="580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A10C76-CD36-2BDB-B182-5BCC8AC24E92}"/>
              </a:ext>
            </a:extLst>
          </p:cNvPr>
          <p:cNvCxnSpPr>
            <a:cxnSpLocks/>
          </p:cNvCxnSpPr>
          <p:nvPr/>
        </p:nvCxnSpPr>
        <p:spPr>
          <a:xfrm>
            <a:off x="4525478" y="3200072"/>
            <a:ext cx="1570522" cy="25403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5EE71A-0350-0C0E-F82C-24AC35D99327}"/>
              </a:ext>
            </a:extLst>
          </p:cNvPr>
          <p:cNvSpPr txBox="1"/>
          <p:nvPr/>
        </p:nvSpPr>
        <p:spPr>
          <a:xfrm>
            <a:off x="2901068" y="2010216"/>
            <a:ext cx="1386855" cy="369332"/>
          </a:xfrm>
          <a:prstGeom prst="rect">
            <a:avLst/>
          </a:prstGeom>
          <a:noFill/>
        </p:spPr>
        <p:txBody>
          <a:bodyPr wrap="none" rtlCol="0">
            <a:spAutoFit/>
          </a:bodyPr>
          <a:lstStyle/>
          <a:p>
            <a:r>
              <a:rPr lang="en-US" i="1" dirty="0">
                <a:solidFill>
                  <a:schemeClr val="accent1">
                    <a:lumMod val="75000"/>
                  </a:schemeClr>
                </a:solidFill>
              </a:rPr>
              <a:t>Beaufort Sea</a:t>
            </a:r>
          </a:p>
        </p:txBody>
      </p:sp>
      <p:sp>
        <p:nvSpPr>
          <p:cNvPr id="19" name="TextBox 18">
            <a:extLst>
              <a:ext uri="{FF2B5EF4-FFF2-40B4-BE49-F238E27FC236}">
                <a16:creationId xmlns:a16="http://schemas.microsoft.com/office/drawing/2014/main" id="{67437D63-FCDE-69CF-B868-CF914415796C}"/>
              </a:ext>
            </a:extLst>
          </p:cNvPr>
          <p:cNvSpPr txBox="1"/>
          <p:nvPr/>
        </p:nvSpPr>
        <p:spPr>
          <a:xfrm>
            <a:off x="716324" y="1942273"/>
            <a:ext cx="906915" cy="369332"/>
          </a:xfrm>
          <a:prstGeom prst="rect">
            <a:avLst/>
          </a:prstGeom>
          <a:noFill/>
        </p:spPr>
        <p:txBody>
          <a:bodyPr wrap="none" rtlCol="0">
            <a:spAutoFit/>
          </a:bodyPr>
          <a:lstStyle/>
          <a:p>
            <a:r>
              <a:rPr lang="en-US" i="1" dirty="0">
                <a:solidFill>
                  <a:schemeClr val="accent1">
                    <a:lumMod val="75000"/>
                  </a:schemeClr>
                </a:solidFill>
              </a:rPr>
              <a:t>Chukchi</a:t>
            </a:r>
          </a:p>
        </p:txBody>
      </p:sp>
      <p:sp>
        <p:nvSpPr>
          <p:cNvPr id="22" name="TextBox 21">
            <a:extLst>
              <a:ext uri="{FF2B5EF4-FFF2-40B4-BE49-F238E27FC236}">
                <a16:creationId xmlns:a16="http://schemas.microsoft.com/office/drawing/2014/main" id="{8CC3C2FD-8FAF-582D-BD8D-7F562A4CC68D}"/>
              </a:ext>
            </a:extLst>
          </p:cNvPr>
          <p:cNvSpPr txBox="1"/>
          <p:nvPr/>
        </p:nvSpPr>
        <p:spPr>
          <a:xfrm>
            <a:off x="711200" y="4617538"/>
            <a:ext cx="4034327" cy="1631216"/>
          </a:xfrm>
          <a:prstGeom prst="rect">
            <a:avLst/>
          </a:prstGeom>
          <a:noFill/>
        </p:spPr>
        <p:txBody>
          <a:bodyPr wrap="square">
            <a:spAutoFit/>
          </a:bodyPr>
          <a:lstStyle/>
          <a:p>
            <a:r>
              <a:rPr lang="en-US" sz="2000" dirty="0"/>
              <a:t>Goals:</a:t>
            </a:r>
          </a:p>
          <a:p>
            <a:pPr marL="285750" indent="-285750">
              <a:buFont typeface="Arial" panose="020B0604020202020204" pitchFamily="34" charset="0"/>
              <a:buChar char="•"/>
            </a:pPr>
            <a:r>
              <a:rPr lang="en-US" sz="2000" dirty="0"/>
              <a:t>Quantify greenhouse gas and NOx emissions from Prudhoe Bay</a:t>
            </a:r>
          </a:p>
          <a:p>
            <a:pPr marL="285750" indent="-285750">
              <a:buFont typeface="Arial" panose="020B0604020202020204" pitchFamily="34" charset="0"/>
              <a:buChar char="•"/>
            </a:pPr>
            <a:r>
              <a:rPr lang="en-US" sz="2000" dirty="0"/>
              <a:t>Evaluate impact of Oil and Gas emissions on halogen chemistry</a:t>
            </a:r>
          </a:p>
        </p:txBody>
      </p:sp>
    </p:spTree>
    <p:extLst>
      <p:ext uri="{BB962C8B-B14F-4D97-AF65-F5344CB8AC3E}">
        <p14:creationId xmlns:p14="http://schemas.microsoft.com/office/powerpoint/2010/main" val="4285790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4DAA3E2B-3C18-4422-E10F-E3597A9447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82066"/>
            <a:ext cx="7736304" cy="6699997"/>
          </a:xfrm>
          <a:prstGeom prst="rect">
            <a:avLst/>
          </a:prstGeom>
        </p:spPr>
      </p:pic>
      <p:sp>
        <p:nvSpPr>
          <p:cNvPr id="16" name="Title 7">
            <a:extLst>
              <a:ext uri="{FF2B5EF4-FFF2-40B4-BE49-F238E27FC236}">
                <a16:creationId xmlns:a16="http://schemas.microsoft.com/office/drawing/2014/main" id="{21999A60-E049-4AA7-BC73-97E07AB48735}"/>
              </a:ext>
            </a:extLst>
          </p:cNvPr>
          <p:cNvSpPr txBox="1">
            <a:spLocks/>
          </p:cNvSpPr>
          <p:nvPr/>
        </p:nvSpPr>
        <p:spPr>
          <a:xfrm>
            <a:off x="7924407" y="6207086"/>
            <a:ext cx="4254435" cy="541750"/>
          </a:xfrm>
          <a:prstGeom prst="rect">
            <a:avLst/>
          </a:prstGeom>
          <a:noFill/>
          <a:ln>
            <a:noFill/>
          </a:ln>
        </p:spPr>
        <p:txBody>
          <a:bodyPr spcFirstLastPara="1" vert="horz" wrap="square" lIns="91425" tIns="45700" rIns="91425" bIns="45700" rtlCol="0" anchor="b" anchorCtr="0">
            <a:normAutofit fontScale="97500" lnSpcReduction="10000"/>
          </a:bodyPr>
          <a:lstStyle>
            <a:lvl1pPr marR="0" lvl="0" algn="l" defTabSz="685800" rtl="0" eaLnBrk="1" latinLnBrk="0" hangingPunct="1">
              <a:lnSpc>
                <a:spcPct val="90000"/>
              </a:lnSpc>
              <a:spcBef>
                <a:spcPts val="0"/>
              </a:spcBef>
              <a:spcAft>
                <a:spcPts val="0"/>
              </a:spcAft>
              <a:buClr>
                <a:schemeClr val="lt1"/>
              </a:buClr>
              <a:buSzPts val="1765"/>
              <a:buFont typeface="Helvetica Neue"/>
              <a:buNone/>
              <a:defRPr sz="1765" b="1" i="0" u="none" strike="noStrike" kern="1200"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dirty="0">
                <a:solidFill>
                  <a:srgbClr val="002060"/>
                </a:solidFill>
              </a:rPr>
              <a:t>Utqiaġvik Lead: MODIS Time Lapse</a:t>
            </a:r>
            <a:br>
              <a:rPr lang="en-US" dirty="0">
                <a:solidFill>
                  <a:srgbClr val="002060"/>
                </a:solidFill>
              </a:rPr>
            </a:br>
            <a:r>
              <a:rPr lang="en-US" dirty="0">
                <a:solidFill>
                  <a:srgbClr val="002060"/>
                </a:solidFill>
              </a:rPr>
              <a:t>March 16 – April 4, 2022</a:t>
            </a:r>
          </a:p>
        </p:txBody>
      </p:sp>
      <p:grpSp>
        <p:nvGrpSpPr>
          <p:cNvPr id="11" name="Group 10">
            <a:extLst>
              <a:ext uri="{FF2B5EF4-FFF2-40B4-BE49-F238E27FC236}">
                <a16:creationId xmlns:a16="http://schemas.microsoft.com/office/drawing/2014/main" id="{17544C70-3A1D-9DE8-4B44-5C267EDA06EA}"/>
              </a:ext>
            </a:extLst>
          </p:cNvPr>
          <p:cNvGrpSpPr/>
          <p:nvPr/>
        </p:nvGrpSpPr>
        <p:grpSpPr>
          <a:xfrm>
            <a:off x="6448926" y="-26513"/>
            <a:ext cx="5743074" cy="6908576"/>
            <a:chOff x="6448926" y="-26513"/>
            <a:chExt cx="5743074" cy="6908576"/>
          </a:xfrm>
        </p:grpSpPr>
        <p:sp>
          <p:nvSpPr>
            <p:cNvPr id="10" name="Rectangle 9">
              <a:extLst>
                <a:ext uri="{FF2B5EF4-FFF2-40B4-BE49-F238E27FC236}">
                  <a16:creationId xmlns:a16="http://schemas.microsoft.com/office/drawing/2014/main" id="{ED9DB41F-24C2-1A03-6398-39F7B94F785A}"/>
                </a:ext>
              </a:extLst>
            </p:cNvPr>
            <p:cNvSpPr/>
            <p:nvPr/>
          </p:nvSpPr>
          <p:spPr>
            <a:xfrm>
              <a:off x="6971842" y="-26513"/>
              <a:ext cx="5219700" cy="6908576"/>
            </a:xfrm>
            <a:prstGeom prst="rect">
              <a:avLst/>
            </a:prstGeom>
            <a:gradFill flip="none" rotWithShape="1">
              <a:gsLst>
                <a:gs pos="0">
                  <a:srgbClr val="4E6399"/>
                </a:gs>
                <a:gs pos="100000">
                  <a:srgbClr val="4E639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171D1C-2B2A-E2E1-9EC6-0D6012A3A197}"/>
                </a:ext>
              </a:extLst>
            </p:cNvPr>
            <p:cNvSpPr txBox="1"/>
            <p:nvPr/>
          </p:nvSpPr>
          <p:spPr>
            <a:xfrm>
              <a:off x="6448926" y="748410"/>
              <a:ext cx="5743074" cy="1569660"/>
            </a:xfrm>
            <a:prstGeom prst="rect">
              <a:avLst/>
            </a:prstGeom>
            <a:solidFill>
              <a:srgbClr val="4B6298"/>
            </a:solidFill>
          </p:spPr>
          <p:txBody>
            <a:bodyPr wrap="square">
              <a:spAutoFit/>
            </a:bodyPr>
            <a:lstStyle/>
            <a:p>
              <a:r>
                <a:rPr lang="en-US" sz="2400" dirty="0">
                  <a:solidFill>
                    <a:schemeClr val="bg1"/>
                  </a:solidFill>
                  <a:effectLst/>
                  <a:ea typeface="Times New Roman" panose="02020603050405020304" pitchFamily="18" charset="0"/>
                </a:rPr>
                <a:t>Increasing sea spray emissions are expected to increase heterogeneous reactions:</a:t>
              </a:r>
            </a:p>
            <a:p>
              <a:pPr marL="285750" indent="-285750">
                <a:buFont typeface="Arial" panose="020B0604020202020204" pitchFamily="34" charset="0"/>
                <a:buChar char="•"/>
              </a:pPr>
              <a:r>
                <a:rPr lang="en-US" sz="2400" dirty="0">
                  <a:solidFill>
                    <a:schemeClr val="bg1"/>
                  </a:solidFill>
                  <a:effectLst/>
                  <a:ea typeface="Times New Roman" panose="02020603050405020304" pitchFamily="18" charset="0"/>
                </a:rPr>
                <a:t>both while airborne, and </a:t>
              </a:r>
            </a:p>
            <a:p>
              <a:pPr marL="285750" indent="-285750">
                <a:buFont typeface="Arial" panose="020B0604020202020204" pitchFamily="34" charset="0"/>
                <a:buChar char="•"/>
              </a:pPr>
              <a:r>
                <a:rPr lang="en-US" sz="2400" dirty="0">
                  <a:solidFill>
                    <a:schemeClr val="bg1"/>
                  </a:solidFill>
                  <a:effectLst/>
                  <a:ea typeface="Times New Roman" panose="02020603050405020304" pitchFamily="18" charset="0"/>
                </a:rPr>
                <a:t>upon deposition to the snowpack</a:t>
              </a:r>
            </a:p>
          </p:txBody>
        </p:sp>
      </p:grpSp>
      <p:pic>
        <p:nvPicPr>
          <p:cNvPr id="3" name="Picture 2">
            <a:extLst>
              <a:ext uri="{FF2B5EF4-FFF2-40B4-BE49-F238E27FC236}">
                <a16:creationId xmlns:a16="http://schemas.microsoft.com/office/drawing/2014/main" id="{840AF95C-AB99-8F5A-3D40-D0B792363E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87362" y="2440566"/>
            <a:ext cx="6472429" cy="4417433"/>
          </a:xfrm>
          <a:prstGeom prst="rect">
            <a:avLst/>
          </a:prstGeom>
        </p:spPr>
      </p:pic>
      <p:pic>
        <p:nvPicPr>
          <p:cNvPr id="15" name="Picture 14" descr="Map&#10;&#10;Description automatically generated">
            <a:extLst>
              <a:ext uri="{FF2B5EF4-FFF2-40B4-BE49-F238E27FC236}">
                <a16:creationId xmlns:a16="http://schemas.microsoft.com/office/drawing/2014/main" id="{6B907867-C98F-FFCF-9DF6-B7D8B4537FD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376673" y="2773563"/>
            <a:ext cx="932589" cy="3975273"/>
          </a:xfrm>
          <a:prstGeom prst="rect">
            <a:avLst/>
          </a:prstGeom>
        </p:spPr>
      </p:pic>
      <p:sp>
        <p:nvSpPr>
          <p:cNvPr id="19" name="Rectangle 18">
            <a:extLst>
              <a:ext uri="{FF2B5EF4-FFF2-40B4-BE49-F238E27FC236}">
                <a16:creationId xmlns:a16="http://schemas.microsoft.com/office/drawing/2014/main" id="{5D6CDA9F-6DFD-D4D7-A766-1DCFD9CC1F2B}"/>
              </a:ext>
            </a:extLst>
          </p:cNvPr>
          <p:cNvSpPr/>
          <p:nvPr/>
        </p:nvSpPr>
        <p:spPr>
          <a:xfrm>
            <a:off x="1" y="688250"/>
            <a:ext cx="1010652" cy="1148200"/>
          </a:xfrm>
          <a:prstGeom prst="rect">
            <a:avLst/>
          </a:prstGeom>
          <a:solidFill>
            <a:srgbClr val="4D6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28321A-93D6-3770-3A36-E42BB897A276}"/>
              </a:ext>
            </a:extLst>
          </p:cNvPr>
          <p:cNvSpPr/>
          <p:nvPr/>
        </p:nvSpPr>
        <p:spPr>
          <a:xfrm>
            <a:off x="5220159" y="688251"/>
            <a:ext cx="1228767" cy="835082"/>
          </a:xfrm>
          <a:prstGeom prst="rect">
            <a:avLst/>
          </a:prstGeom>
          <a:gradFill flip="none" rotWithShape="1">
            <a:gsLst>
              <a:gs pos="0">
                <a:srgbClr val="4C6198"/>
              </a:gs>
              <a:gs pos="100000">
                <a:srgbClr val="4E639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EEF4A18-E273-4875-9464-2701CAA878A6}"/>
              </a:ext>
            </a:extLst>
          </p:cNvPr>
          <p:cNvSpPr>
            <a:spLocks noGrp="1"/>
          </p:cNvSpPr>
          <p:nvPr>
            <p:ph type="title"/>
          </p:nvPr>
        </p:nvSpPr>
        <p:spPr>
          <a:xfrm>
            <a:off x="2239421" y="-24930"/>
            <a:ext cx="7736304" cy="783279"/>
          </a:xfrm>
          <a:solidFill>
            <a:srgbClr val="4D6395"/>
          </a:solidFill>
        </p:spPr>
        <p:txBody>
          <a:bodyPr>
            <a:noAutofit/>
          </a:bodyPr>
          <a:lstStyle/>
          <a:p>
            <a:pPr algn="ctr"/>
            <a:r>
              <a:rPr lang="en-US" sz="4400" b="0" dirty="0">
                <a:solidFill>
                  <a:schemeClr val="bg1"/>
                </a:solidFill>
                <a:latin typeface="+mj-lt"/>
              </a:rPr>
              <a:t>16 King Air Lead Cloud Flights</a:t>
            </a:r>
          </a:p>
        </p:txBody>
      </p:sp>
      <p:grpSp>
        <p:nvGrpSpPr>
          <p:cNvPr id="24" name="Group 23">
            <a:extLst>
              <a:ext uri="{FF2B5EF4-FFF2-40B4-BE49-F238E27FC236}">
                <a16:creationId xmlns:a16="http://schemas.microsoft.com/office/drawing/2014/main" id="{6E57048B-A207-7B86-5B7F-3099FE42BA4A}"/>
              </a:ext>
            </a:extLst>
          </p:cNvPr>
          <p:cNvGrpSpPr/>
          <p:nvPr/>
        </p:nvGrpSpPr>
        <p:grpSpPr>
          <a:xfrm>
            <a:off x="-1" y="-26513"/>
            <a:ext cx="2238964" cy="714763"/>
            <a:chOff x="-1" y="-26513"/>
            <a:chExt cx="2238964" cy="714763"/>
          </a:xfrm>
        </p:grpSpPr>
        <p:sp>
          <p:nvSpPr>
            <p:cNvPr id="22" name="Rectangle 21">
              <a:extLst>
                <a:ext uri="{FF2B5EF4-FFF2-40B4-BE49-F238E27FC236}">
                  <a16:creationId xmlns:a16="http://schemas.microsoft.com/office/drawing/2014/main" id="{E2ED4D61-ECBF-5177-72BA-34E60B905600}"/>
                </a:ext>
              </a:extLst>
            </p:cNvPr>
            <p:cNvSpPr/>
            <p:nvPr/>
          </p:nvSpPr>
          <p:spPr>
            <a:xfrm>
              <a:off x="0" y="-26513"/>
              <a:ext cx="2238963" cy="208579"/>
            </a:xfrm>
            <a:prstGeom prst="rect">
              <a:avLst/>
            </a:prstGeom>
            <a:gradFill flip="none" rotWithShape="1">
              <a:gsLst>
                <a:gs pos="0">
                  <a:srgbClr val="4C6198"/>
                </a:gs>
                <a:gs pos="100000">
                  <a:srgbClr val="4E639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A23435E-73A3-2C64-1672-1603D71C05B4}"/>
                </a:ext>
              </a:extLst>
            </p:cNvPr>
            <p:cNvSpPr/>
            <p:nvPr/>
          </p:nvSpPr>
          <p:spPr>
            <a:xfrm>
              <a:off x="-1" y="157339"/>
              <a:ext cx="1010653" cy="530911"/>
            </a:xfrm>
            <a:prstGeom prst="rect">
              <a:avLst/>
            </a:prstGeom>
            <a:gradFill flip="none" rotWithShape="1">
              <a:gsLst>
                <a:gs pos="0">
                  <a:srgbClr val="4C6198"/>
                </a:gs>
                <a:gs pos="100000">
                  <a:srgbClr val="4E639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FE3BBD4A-8CCC-51FF-2EBB-56BAAA3B19D7}"/>
              </a:ext>
            </a:extLst>
          </p:cNvPr>
          <p:cNvSpPr txBox="1"/>
          <p:nvPr/>
        </p:nvSpPr>
        <p:spPr>
          <a:xfrm>
            <a:off x="10128877" y="6434086"/>
            <a:ext cx="2044975" cy="369332"/>
          </a:xfrm>
          <a:prstGeom prst="rect">
            <a:avLst/>
          </a:prstGeom>
          <a:noFill/>
        </p:spPr>
        <p:txBody>
          <a:bodyPr wrap="square">
            <a:spAutoFit/>
          </a:bodyPr>
          <a:lstStyle/>
          <a:p>
            <a:pPr algn="r"/>
            <a:r>
              <a:rPr lang="en-US" sz="1800" dirty="0"/>
              <a:t>Terra, MODIS 7-2-1</a:t>
            </a:r>
            <a:endParaRPr lang="en-US" dirty="0"/>
          </a:p>
        </p:txBody>
      </p:sp>
      <p:sp>
        <p:nvSpPr>
          <p:cNvPr id="2" name="TextBox 1">
            <a:extLst>
              <a:ext uri="{FF2B5EF4-FFF2-40B4-BE49-F238E27FC236}">
                <a16:creationId xmlns:a16="http://schemas.microsoft.com/office/drawing/2014/main" id="{3454ABD0-649B-2D8E-07EF-F834103417C8}"/>
              </a:ext>
            </a:extLst>
          </p:cNvPr>
          <p:cNvSpPr txBox="1"/>
          <p:nvPr/>
        </p:nvSpPr>
        <p:spPr>
          <a:xfrm>
            <a:off x="10546001" y="3599775"/>
            <a:ext cx="1386855" cy="369332"/>
          </a:xfrm>
          <a:prstGeom prst="rect">
            <a:avLst/>
          </a:prstGeom>
          <a:noFill/>
        </p:spPr>
        <p:txBody>
          <a:bodyPr wrap="none" rtlCol="0">
            <a:spAutoFit/>
          </a:bodyPr>
          <a:lstStyle/>
          <a:p>
            <a:r>
              <a:rPr lang="en-US" i="1" dirty="0">
                <a:solidFill>
                  <a:schemeClr val="accent1">
                    <a:lumMod val="75000"/>
                  </a:schemeClr>
                </a:solidFill>
              </a:rPr>
              <a:t>Beaufort Sea</a:t>
            </a:r>
          </a:p>
        </p:txBody>
      </p:sp>
      <p:sp>
        <p:nvSpPr>
          <p:cNvPr id="5" name="TextBox 4">
            <a:extLst>
              <a:ext uri="{FF2B5EF4-FFF2-40B4-BE49-F238E27FC236}">
                <a16:creationId xmlns:a16="http://schemas.microsoft.com/office/drawing/2014/main" id="{FEBEAC8F-CDFB-14F7-0B92-7714F5069156}"/>
              </a:ext>
            </a:extLst>
          </p:cNvPr>
          <p:cNvSpPr txBox="1"/>
          <p:nvPr/>
        </p:nvSpPr>
        <p:spPr>
          <a:xfrm>
            <a:off x="6256927" y="3764979"/>
            <a:ext cx="906915" cy="369332"/>
          </a:xfrm>
          <a:prstGeom prst="rect">
            <a:avLst/>
          </a:prstGeom>
          <a:noFill/>
        </p:spPr>
        <p:txBody>
          <a:bodyPr wrap="none" rtlCol="0">
            <a:spAutoFit/>
          </a:bodyPr>
          <a:lstStyle/>
          <a:p>
            <a:r>
              <a:rPr lang="en-US" i="1" dirty="0">
                <a:solidFill>
                  <a:schemeClr val="accent1">
                    <a:lumMod val="75000"/>
                  </a:schemeClr>
                </a:solidFill>
              </a:rPr>
              <a:t>Chukchi</a:t>
            </a:r>
          </a:p>
        </p:txBody>
      </p:sp>
    </p:spTree>
    <p:extLst>
      <p:ext uri="{BB962C8B-B14F-4D97-AF65-F5344CB8AC3E}">
        <p14:creationId xmlns:p14="http://schemas.microsoft.com/office/powerpoint/2010/main" val="40912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747EAA-29EF-F5AB-2733-7D4163EE70B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715" y="15102"/>
            <a:ext cx="5787048" cy="4340286"/>
          </a:xfrm>
          <a:prstGeom prst="rect">
            <a:avLst/>
          </a:prstGeom>
        </p:spPr>
      </p:pic>
      <p:sp>
        <p:nvSpPr>
          <p:cNvPr id="2" name="Title 1">
            <a:extLst>
              <a:ext uri="{FF2B5EF4-FFF2-40B4-BE49-F238E27FC236}">
                <a16:creationId xmlns:a16="http://schemas.microsoft.com/office/drawing/2014/main" id="{C215D7B4-95FE-5065-968D-FBFE8D9726B2}"/>
              </a:ext>
            </a:extLst>
          </p:cNvPr>
          <p:cNvSpPr>
            <a:spLocks noGrp="1"/>
          </p:cNvSpPr>
          <p:nvPr>
            <p:ph type="title"/>
          </p:nvPr>
        </p:nvSpPr>
        <p:spPr>
          <a:xfrm>
            <a:off x="5757333" y="178825"/>
            <a:ext cx="6434667" cy="724143"/>
          </a:xfrm>
        </p:spPr>
        <p:txBody>
          <a:bodyPr>
            <a:noAutofit/>
          </a:bodyPr>
          <a:lstStyle/>
          <a:p>
            <a:r>
              <a:rPr lang="en-US" sz="3400" dirty="0"/>
              <a:t>Targeting clouds forming from leads</a:t>
            </a:r>
          </a:p>
        </p:txBody>
      </p:sp>
      <p:pic>
        <p:nvPicPr>
          <p:cNvPr id="5" name="Picture 3" descr="D:\misc\galaxys8\DCIM\Camera\20220322_165156.jpg">
            <a:extLst>
              <a:ext uri="{FF2B5EF4-FFF2-40B4-BE49-F238E27FC236}">
                <a16:creationId xmlns:a16="http://schemas.microsoft.com/office/drawing/2014/main" id="{02CF7E07-E3E7-6D1E-96CC-E1FCA7D8415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542285" y="2540000"/>
            <a:ext cx="7649715" cy="4318000"/>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8B4C0D-1AEA-45A5-580E-E0D5945C94B7}"/>
              </a:ext>
            </a:extLst>
          </p:cNvPr>
          <p:cNvSpPr txBox="1"/>
          <p:nvPr/>
        </p:nvSpPr>
        <p:spPr>
          <a:xfrm>
            <a:off x="7706449" y="1169420"/>
            <a:ext cx="4307533" cy="1323439"/>
          </a:xfrm>
          <a:prstGeom prst="rect">
            <a:avLst/>
          </a:prstGeom>
          <a:noFill/>
        </p:spPr>
        <p:txBody>
          <a:bodyPr wrap="square" rtlCol="0">
            <a:spAutoFit/>
          </a:bodyPr>
          <a:lstStyle/>
          <a:p>
            <a:r>
              <a:rPr lang="en-US" sz="2000" dirty="0"/>
              <a:t>We were able to visually connect the </a:t>
            </a:r>
            <a:r>
              <a:rPr lang="en-US" sz="2000" b="1" dirty="0"/>
              <a:t>“</a:t>
            </a:r>
            <a:r>
              <a:rPr lang="en-US" sz="2000" b="1" u="sng" dirty="0"/>
              <a:t>sea smoke</a:t>
            </a:r>
            <a:r>
              <a:rPr lang="en-US" sz="2000" b="1" dirty="0"/>
              <a:t>” </a:t>
            </a:r>
            <a:r>
              <a:rPr lang="en-US" sz="2000" dirty="0"/>
              <a:t>emanating from the surface of the open water to the clouds forming downwind and overhead</a:t>
            </a:r>
          </a:p>
        </p:txBody>
      </p:sp>
      <p:sp>
        <p:nvSpPr>
          <p:cNvPr id="7" name="TextBox 6">
            <a:extLst>
              <a:ext uri="{FF2B5EF4-FFF2-40B4-BE49-F238E27FC236}">
                <a16:creationId xmlns:a16="http://schemas.microsoft.com/office/drawing/2014/main" id="{AF46DA74-D625-7475-DE25-D40D458B5DA0}"/>
              </a:ext>
            </a:extLst>
          </p:cNvPr>
          <p:cNvSpPr txBox="1"/>
          <p:nvPr/>
        </p:nvSpPr>
        <p:spPr>
          <a:xfrm>
            <a:off x="89451" y="4312099"/>
            <a:ext cx="4381897" cy="1015663"/>
          </a:xfrm>
          <a:prstGeom prst="rect">
            <a:avLst/>
          </a:prstGeom>
          <a:noFill/>
        </p:spPr>
        <p:txBody>
          <a:bodyPr wrap="square" rtlCol="0">
            <a:spAutoFit/>
          </a:bodyPr>
          <a:lstStyle/>
          <a:p>
            <a:r>
              <a:rPr lang="en-US" sz="2000" b="1" dirty="0"/>
              <a:t>White caps </a:t>
            </a:r>
            <a:r>
              <a:rPr lang="en-US" sz="2000" dirty="0"/>
              <a:t>were observed on the surface of large openings in the sea ice, suggesting active sea spray production</a:t>
            </a:r>
          </a:p>
        </p:txBody>
      </p:sp>
      <p:sp>
        <p:nvSpPr>
          <p:cNvPr id="8" name="TextBox 7">
            <a:extLst>
              <a:ext uri="{FF2B5EF4-FFF2-40B4-BE49-F238E27FC236}">
                <a16:creationId xmlns:a16="http://schemas.microsoft.com/office/drawing/2014/main" id="{B6E9FC37-9B3A-B3AE-BAE9-9AFE0A3D5C44}"/>
              </a:ext>
            </a:extLst>
          </p:cNvPr>
          <p:cNvSpPr txBox="1"/>
          <p:nvPr/>
        </p:nvSpPr>
        <p:spPr>
          <a:xfrm>
            <a:off x="9708315" y="2549548"/>
            <a:ext cx="2395399" cy="338554"/>
          </a:xfrm>
          <a:prstGeom prst="rect">
            <a:avLst/>
          </a:prstGeom>
          <a:noFill/>
        </p:spPr>
        <p:txBody>
          <a:bodyPr wrap="none" rtlCol="0">
            <a:spAutoFit/>
          </a:bodyPr>
          <a:lstStyle/>
          <a:p>
            <a:r>
              <a:rPr lang="en-US" sz="1600" i="1" dirty="0">
                <a:solidFill>
                  <a:schemeClr val="bg1"/>
                </a:solidFill>
              </a:rPr>
              <a:t>Photo credit: Sarah Woods</a:t>
            </a:r>
          </a:p>
        </p:txBody>
      </p:sp>
      <p:sp>
        <p:nvSpPr>
          <p:cNvPr id="9" name="TextBox 8">
            <a:extLst>
              <a:ext uri="{FF2B5EF4-FFF2-40B4-BE49-F238E27FC236}">
                <a16:creationId xmlns:a16="http://schemas.microsoft.com/office/drawing/2014/main" id="{B64C10B9-2927-A10C-937E-94392F311619}"/>
              </a:ext>
            </a:extLst>
          </p:cNvPr>
          <p:cNvSpPr txBox="1"/>
          <p:nvPr/>
        </p:nvSpPr>
        <p:spPr>
          <a:xfrm>
            <a:off x="3273648" y="9548"/>
            <a:ext cx="2395399" cy="338554"/>
          </a:xfrm>
          <a:prstGeom prst="rect">
            <a:avLst/>
          </a:prstGeom>
          <a:noFill/>
        </p:spPr>
        <p:txBody>
          <a:bodyPr wrap="none" rtlCol="0">
            <a:spAutoFit/>
          </a:bodyPr>
          <a:lstStyle/>
          <a:p>
            <a:r>
              <a:rPr lang="en-US" sz="1600" i="1" dirty="0">
                <a:solidFill>
                  <a:schemeClr val="bg1"/>
                </a:solidFill>
              </a:rPr>
              <a:t>Photo credit: Sarah Woods</a:t>
            </a:r>
          </a:p>
        </p:txBody>
      </p:sp>
      <p:cxnSp>
        <p:nvCxnSpPr>
          <p:cNvPr id="10" name="Straight Arrow Connector 9">
            <a:extLst>
              <a:ext uri="{FF2B5EF4-FFF2-40B4-BE49-F238E27FC236}">
                <a16:creationId xmlns:a16="http://schemas.microsoft.com/office/drawing/2014/main" id="{B3228BE9-B490-6F39-01D4-BFE8BF78A146}"/>
              </a:ext>
            </a:extLst>
          </p:cNvPr>
          <p:cNvCxnSpPr>
            <a:cxnSpLocks/>
            <a:stCxn id="6" idx="1"/>
          </p:cNvCxnSpPr>
          <p:nvPr/>
        </p:nvCxnSpPr>
        <p:spPr>
          <a:xfrm flipH="1">
            <a:off x="6737684" y="1831140"/>
            <a:ext cx="968765" cy="229306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5B22D0-57FF-5A55-74D0-0D62064B50F9}"/>
              </a:ext>
            </a:extLst>
          </p:cNvPr>
          <p:cNvCxnSpPr>
            <a:cxnSpLocks/>
            <a:stCxn id="6" idx="1"/>
          </p:cNvCxnSpPr>
          <p:nvPr/>
        </p:nvCxnSpPr>
        <p:spPr>
          <a:xfrm flipH="1">
            <a:off x="4381897" y="1831140"/>
            <a:ext cx="3324552" cy="50455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139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19314</TotalTime>
  <Words>2349</Words>
  <Application>Microsoft Office PowerPoint</Application>
  <PresentationFormat>Widescreen</PresentationFormat>
  <Paragraphs>297</Paragraphs>
  <Slides>28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Helvetica Neue</vt:lpstr>
      <vt:lpstr>Times New Roman</vt:lpstr>
      <vt:lpstr>Wingdings</vt:lpstr>
      <vt:lpstr>Office Theme</vt:lpstr>
      <vt:lpstr>Chemistry in the Arctic: Clouds, Halogens, and Aerosols (CHACHA) Feb-Apr 2022</vt:lpstr>
      <vt:lpstr>CHACHA: A Collaborative Research Project</vt:lpstr>
      <vt:lpstr>Chemistry in the Arctic: Clouds, Halogens, and Aerosols (CHACHA)</vt:lpstr>
      <vt:lpstr>Chemistry in the Arctic: Clouds, Halogens, and Aerosols (CHACHA)</vt:lpstr>
      <vt:lpstr>Mixed-phase boundary layer cloud microphysics</vt:lpstr>
      <vt:lpstr>PowerPoint Presentation</vt:lpstr>
      <vt:lpstr>Prudhoe Bay Flights (UWyo King Air and ALAR)</vt:lpstr>
      <vt:lpstr>16 King Air Lead Cloud Flights</vt:lpstr>
      <vt:lpstr>Targeting clouds forming from leads</vt:lpstr>
      <vt:lpstr>Targeting clouds forming from leads</vt:lpstr>
      <vt:lpstr>CHACHA Airborne Measurement Suite</vt:lpstr>
      <vt:lpstr>Airborne Laboratory for Atmospheric Research (ALAR)</vt:lpstr>
      <vt:lpstr>University of WY King Air</vt:lpstr>
      <vt:lpstr>Continuous Observations on the Tundra</vt:lpstr>
      <vt:lpstr>Ozone Depletion associated with Regional BrO Gradient</vt:lpstr>
      <vt:lpstr>PowerPoint Presentation</vt:lpstr>
      <vt:lpstr>PowerPoint Presentation</vt:lpstr>
      <vt:lpstr>PowerPoint Presentation</vt:lpstr>
      <vt:lpstr>Lead Cloud Flight Planning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efforts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in the Arctic: Clouds, Halogens, and Aerosols (CHACHA)</dc:title>
  <dc:creator>Lance, Sara M</dc:creator>
  <cp:lastModifiedBy>Lance, Sara M</cp:lastModifiedBy>
  <cp:revision>278</cp:revision>
  <dcterms:created xsi:type="dcterms:W3CDTF">2022-12-26T20:50:39Z</dcterms:created>
  <dcterms:modified xsi:type="dcterms:W3CDTF">2023-01-10T14:38:31Z</dcterms:modified>
</cp:coreProperties>
</file>